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
  </p:notesMasterIdLst>
  <p:sldIdLst>
    <p:sldId id="256" r:id="rId2"/>
    <p:sldId id="257" r:id="rId3"/>
    <p:sldId id="258" r:id="rId4"/>
  </p:sldIdLst>
  <p:sldSz cx="12192000" cy="6858000"/>
  <p:notesSz cx="6805613" cy="9944100"/>
  <p:embeddedFontLst>
    <p:embeddedFont>
      <p:font typeface="Comic Sans MS" panose="030F0702030302020204" pitchFamily="66" charset="0"/>
      <p:regular r:id="rId6"/>
      <p:bold r:id="rId7"/>
      <p:italic r:id="rId8"/>
      <p:boldItalic r:id="rId9"/>
    </p:embeddedFont>
    <p:embeddedFont>
      <p:font typeface="Play" panose="020B0604020202020204" charset="0"/>
      <p:regular r:id="rId10"/>
      <p:bold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2" roundtripDataSignature="AMtx7mjB7gp7WTNn6UtmhxDmyd/V59seXg=="/>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9C63103-CB4D-2271-6FE8-7C049A50176D}" name="Cole, Samantha (OEG - Digital Policy, Workforce &amp; Change)" initials="SC" userId="S::Samantha.Cole@gov.wales::44889854-323a-471e-b713-465b88065f56" providerId="AD"/>
  <p188:author id="{F734A8CC-29A4-1741-F0AB-87CAF2DE59AC}" name="K Watson (Twynyrodyn Community School)" initials="KW" userId="S::WatsonK11@Hwbcymru.net::e9986a3d-71c8-4fd8-977f-f8ce18fddf1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EE53F82-71EF-4A2C-B0C3-19468F00AE7D}">
  <a:tblStyle styleId="{7EE53F82-71EF-4A2C-B0C3-19468F00AE7D}"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0" d="100"/>
          <a:sy n="100" d="100"/>
        </p:scale>
        <p:origin x="72"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font" Target="fonts/font2.fntdata"/><Relationship Id="rId12" Type="http://customschemas.google.com/relationships/presentationmetadata" Target="metadata"/><Relationship Id="rId17" Type="http://schemas.microsoft.com/office/2018/10/relationships/authors" Targe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notesMaster" Target="notesMasters/notesMaster1.xml"/><Relationship Id="rId15" Type="http://schemas.openxmlformats.org/officeDocument/2006/relationships/theme" Target="theme/theme1.xml"/><Relationship Id="rId10"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font" Target="fonts/font4.fntdata"/><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34475" y="745800"/>
            <a:ext cx="4537275" cy="37290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txBody>
          <a:bodyPr/>
          <a:lstStyle/>
          <a:p>
            <a:endParaRPr lang="en-US"/>
          </a:p>
        </p:txBody>
      </p:sp>
      <p:sp>
        <p:nvSpPr>
          <p:cNvPr id="4" name="Google Shape;4;n"/>
          <p:cNvSpPr txBox="1">
            <a:spLocks noGrp="1"/>
          </p:cNvSpPr>
          <p:nvPr>
            <p:ph type="body" idx="1"/>
          </p:nvPr>
        </p:nvSpPr>
        <p:spPr>
          <a:xfrm>
            <a:off x="680550" y="4723425"/>
            <a:ext cx="5444475" cy="4474825"/>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0550" y="4723425"/>
            <a:ext cx="5444475" cy="447482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88900" y="746125"/>
            <a:ext cx="6629400" cy="37290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4:notes"/>
          <p:cNvSpPr txBox="1">
            <a:spLocks noGrp="1"/>
          </p:cNvSpPr>
          <p:nvPr>
            <p:ph type="body" idx="1"/>
          </p:nvPr>
        </p:nvSpPr>
        <p:spPr>
          <a:xfrm>
            <a:off x="680550" y="4723425"/>
            <a:ext cx="5444475" cy="447482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6" name="Google Shape;96;p4:notes"/>
          <p:cNvSpPr>
            <a:spLocks noGrp="1" noRot="1" noChangeAspect="1"/>
          </p:cNvSpPr>
          <p:nvPr>
            <p:ph type="sldImg" idx="2"/>
          </p:nvPr>
        </p:nvSpPr>
        <p:spPr>
          <a:xfrm>
            <a:off x="88900" y="746125"/>
            <a:ext cx="6629400" cy="37290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3f4da75d5f7_0_18:notes"/>
          <p:cNvSpPr txBox="1">
            <a:spLocks noGrp="1"/>
          </p:cNvSpPr>
          <p:nvPr>
            <p:ph type="body" idx="1"/>
          </p:nvPr>
        </p:nvSpPr>
        <p:spPr>
          <a:xfrm>
            <a:off x="680550" y="4723425"/>
            <a:ext cx="5444400" cy="447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7" name="Google Shape;107;g3f4da75d5f7_0_18:notes"/>
          <p:cNvSpPr>
            <a:spLocks noGrp="1" noRot="1" noChangeAspect="1"/>
          </p:cNvSpPr>
          <p:nvPr>
            <p:ph type="sldImg" idx="2"/>
          </p:nvPr>
        </p:nvSpPr>
        <p:spPr>
          <a:xfrm>
            <a:off x="88900" y="746125"/>
            <a:ext cx="6629400" cy="37290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26" name="Google Shape;26;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1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1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1"/>
          <p:cNvSpPr>
            <a:spLocks noGrp="1"/>
          </p:cNvSpPr>
          <p:nvPr>
            <p:ph type="pic" idx="2"/>
          </p:nvPr>
        </p:nvSpPr>
        <p:spPr>
          <a:xfrm>
            <a:off x="5183188" y="987425"/>
            <a:ext cx="6172200" cy="4873625"/>
          </a:xfrm>
          <a:prstGeom prst="rect">
            <a:avLst/>
          </a:prstGeom>
          <a:noFill/>
          <a:ln>
            <a:noFill/>
          </a:ln>
        </p:spPr>
        <p:txBody>
          <a:bodyPr/>
          <a:lstStyle/>
          <a:p>
            <a:endParaRPr lang="en-US"/>
          </a:p>
        </p:txBody>
      </p:sp>
      <p:sp>
        <p:nvSpPr>
          <p:cNvPr id="64" name="Google Shape;64;p2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 name="Google Shape;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9" name="Google Shape;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0" name="Google Shape;1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8" Type="http://schemas.openxmlformats.org/officeDocument/2006/relationships/hyperlink" Target="https://teaching.blog.gov.uk/2026/02/23/how-our-adaptive-teaching-supports-every-learner/" TargetMode="External"/><Relationship Id="rId3" Type="http://schemas.openxmlformats.org/officeDocument/2006/relationships/image" Target="../media/image1.png"/><Relationship Id="rId7" Type="http://schemas.openxmlformats.org/officeDocument/2006/relationships/hyperlink" Target="https://www.nurtureuk.org/supporting-you/nurture-group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hyperlink" Target="https://attentionautism.co.uk/attention-autism-programme/" TargetMode="External"/><Relationship Id="rId11" Type="http://schemas.openxmlformats.org/officeDocument/2006/relationships/hyperlink" Target="https://trustbased.com/" TargetMode="External"/><Relationship Id="rId5" Type="http://schemas.openxmlformats.org/officeDocument/2006/relationships/hyperlink" Target="https://www.gl-assessment.co.uk/products/wellcomm/" TargetMode="External"/><Relationship Id="rId10" Type="http://schemas.openxmlformats.org/officeDocument/2006/relationships/hyperlink" Target="https://hwb.gov.wales/curriculum-for-wales/designing-your-curriculum/enabling-learning" TargetMode="External"/><Relationship Id="rId4" Type="http://schemas.openxmlformats.org/officeDocument/2006/relationships/image" Target="../media/image2.jpg"/><Relationship Id="rId9" Type="http://schemas.openxmlformats.org/officeDocument/2006/relationships/hyperlink" Target="https://www.earlyyears.wales/en/foundation-learn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3"/>
        <p:cNvGrpSpPr/>
        <p:nvPr/>
      </p:nvGrpSpPr>
      <p:grpSpPr>
        <a:xfrm>
          <a:off x="0" y="0"/>
          <a:ext cx="0" cy="0"/>
          <a:chOff x="0" y="0"/>
          <a:chExt cx="0" cy="0"/>
        </a:xfrm>
      </p:grpSpPr>
      <p:sp>
        <p:nvSpPr>
          <p:cNvPr id="84" name="Google Shape;84;p1"/>
          <p:cNvSpPr/>
          <p:nvPr/>
        </p:nvSpPr>
        <p:spPr>
          <a:xfrm>
            <a:off x="1524" y="0"/>
            <a:ext cx="12188952" cy="6858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85" name="Google Shape;85;p1"/>
          <p:cNvSpPr/>
          <p:nvPr/>
        </p:nvSpPr>
        <p:spPr>
          <a:xfrm>
            <a:off x="212203" y="70937"/>
            <a:ext cx="11767594" cy="727715"/>
          </a:xfrm>
          <a:prstGeom prst="rect">
            <a:avLst/>
          </a:prstGeom>
          <a:solidFill>
            <a:srgbClr val="FAF7F7"/>
          </a:solidFill>
          <a:ln w="19050" cap="flat" cmpd="sng">
            <a:solidFill>
              <a:srgbClr val="082836"/>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br>
              <a:rPr lang="en-US" sz="1800" b="0" i="0" u="none" strike="noStrike" cap="none">
                <a:solidFill>
                  <a:schemeClr val="lt1"/>
                </a:solidFill>
                <a:latin typeface="Arial"/>
                <a:ea typeface="Arial"/>
                <a:cs typeface="Arial"/>
                <a:sym typeface="Arial"/>
              </a:rPr>
            </a:br>
            <a:endParaRPr sz="18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rgbClr val="1155CC"/>
                </a:solidFill>
                <a:latin typeface="Comic Sans MS"/>
                <a:ea typeface="Comic Sans MS"/>
                <a:cs typeface="Comic Sans MS"/>
                <a:sym typeface="Comic Sans MS"/>
              </a:rPr>
              <a:t>YSGOL GYMUNEDOL TWYNYRODYN COMMUNITY SCHOOL</a:t>
            </a:r>
            <a:endParaRPr sz="18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rgbClr val="6D9EEB"/>
                </a:solidFill>
                <a:latin typeface="Comic Sans MS"/>
                <a:ea typeface="Comic Sans MS"/>
                <a:cs typeface="Comic Sans MS"/>
                <a:sym typeface="Comic Sans MS"/>
              </a:rPr>
              <a:t>School Development Plan 2026-27</a:t>
            </a:r>
            <a:endParaRPr sz="18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br>
              <a:rPr lang="en-US" sz="1800" b="0" i="0" u="none" strike="noStrike" cap="none">
                <a:solidFill>
                  <a:schemeClr val="lt1"/>
                </a:solidFill>
                <a:latin typeface="Arial"/>
                <a:ea typeface="Arial"/>
                <a:cs typeface="Arial"/>
                <a:sym typeface="Arial"/>
              </a:rPr>
            </a:br>
            <a:endParaRPr sz="1800" b="0" i="0" u="none" strike="noStrike" cap="none">
              <a:solidFill>
                <a:schemeClr val="lt1"/>
              </a:solidFill>
              <a:latin typeface="Arial"/>
              <a:ea typeface="Arial"/>
              <a:cs typeface="Arial"/>
              <a:sym typeface="Arial"/>
            </a:endParaRPr>
          </a:p>
        </p:txBody>
      </p:sp>
      <p:pic>
        <p:nvPicPr>
          <p:cNvPr id="86" name="Google Shape;86;p1" descr="A screenshot of a computer&#10;&#10;AI-generated content may be incorrect."/>
          <p:cNvPicPr preferRelativeResize="0"/>
          <p:nvPr/>
        </p:nvPicPr>
        <p:blipFill rotWithShape="1">
          <a:blip r:embed="rId4">
            <a:alphaModFix/>
          </a:blip>
          <a:srcRect l="6832" t="-3572" r="-1242" b="2143"/>
          <a:stretch/>
        </p:blipFill>
        <p:spPr>
          <a:xfrm>
            <a:off x="11190261" y="142649"/>
            <a:ext cx="596501" cy="557681"/>
          </a:xfrm>
          <a:prstGeom prst="rect">
            <a:avLst/>
          </a:prstGeom>
          <a:solidFill>
            <a:srgbClr val="ECECEC"/>
          </a:solidFill>
          <a:ln w="88900" cap="sq" cmpd="sng">
            <a:solidFill>
              <a:srgbClr val="FFFFFF"/>
            </a:solidFill>
            <a:prstDash val="solid"/>
            <a:miter lim="8000"/>
            <a:headEnd type="none" w="sm" len="sm"/>
            <a:tailEnd type="none" w="sm" len="sm"/>
          </a:ln>
          <a:effectLst>
            <a:outerShdw blurRad="55000" dist="18000" dir="5400000" algn="tl" rotWithShape="0">
              <a:srgbClr val="000000">
                <a:alpha val="40000"/>
              </a:srgbClr>
            </a:outerShdw>
          </a:effectLst>
        </p:spPr>
      </p:pic>
      <p:sp>
        <p:nvSpPr>
          <p:cNvPr id="87" name="Google Shape;87;p1"/>
          <p:cNvSpPr/>
          <p:nvPr/>
        </p:nvSpPr>
        <p:spPr>
          <a:xfrm>
            <a:off x="6096000" y="994225"/>
            <a:ext cx="5883900" cy="5400600"/>
          </a:xfrm>
          <a:prstGeom prst="rect">
            <a:avLst/>
          </a:prstGeom>
          <a:solidFill>
            <a:srgbClr val="FAF7F7">
              <a:alpha val="90196"/>
            </a:srgbClr>
          </a:solidFill>
          <a:ln w="19050" cap="flat" cmpd="sng">
            <a:solidFill>
              <a:srgbClr val="082836">
                <a:alpha val="80000"/>
              </a:srgbClr>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0" i="0" u="sng" strike="noStrike" cap="none" dirty="0">
                <a:solidFill>
                  <a:srgbClr val="00B0F0"/>
                </a:solidFill>
                <a:latin typeface="Comic Sans MS"/>
                <a:ea typeface="Comic Sans MS"/>
                <a:cs typeface="Comic Sans MS"/>
                <a:sym typeface="Comic Sans MS"/>
              </a:rPr>
              <a:t>Our Values</a:t>
            </a:r>
            <a:endParaRPr lang="en-US" sz="1800" u="sng" dirty="0">
              <a:solidFill>
                <a:srgbClr val="00B0F0"/>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r>
              <a:rPr lang="en-US" b="0" i="0" u="sng" strike="noStrike" cap="none" dirty="0">
                <a:solidFill>
                  <a:srgbClr val="0070C0"/>
                </a:solidFill>
                <a:latin typeface="Comic Sans MS"/>
                <a:sym typeface="Comic Sans MS"/>
              </a:rPr>
              <a:t>(Created by parents, Governors, Staff and our pupils)</a:t>
            </a:r>
            <a:br>
              <a:rPr lang="en-US" sz="1800" b="0" i="0" u="none" strike="noStrike" cap="none" dirty="0">
                <a:solidFill>
                  <a:schemeClr val="lt1"/>
                </a:solidFill>
                <a:latin typeface="Arial"/>
                <a:ea typeface="Arial"/>
                <a:cs typeface="Arial"/>
                <a:sym typeface="Arial"/>
              </a:rPr>
            </a:br>
            <a:endParaRPr sz="1800" b="0" i="0" u="none" strike="noStrike" cap="none" dirty="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US" sz="1400" b="1" i="0" u="none" strike="noStrike" cap="none" dirty="0">
                <a:solidFill>
                  <a:schemeClr val="dk1"/>
                </a:solidFill>
                <a:latin typeface="Comic Sans MS"/>
                <a:ea typeface="Comic Sans MS"/>
                <a:cs typeface="Comic Sans MS"/>
                <a:sym typeface="Comic Sans MS"/>
              </a:rPr>
              <a:t>Supporting wellbeing</a:t>
            </a:r>
            <a:r>
              <a:rPr lang="en-US" sz="1400" b="0" i="0" u="none" strike="noStrike" cap="none" dirty="0">
                <a:solidFill>
                  <a:schemeClr val="dk1"/>
                </a:solidFill>
                <a:latin typeface="Comic Sans MS"/>
                <a:ea typeface="Comic Sans MS"/>
                <a:cs typeface="Comic Sans MS"/>
                <a:sym typeface="Comic Sans MS"/>
              </a:rPr>
              <a:t>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dirty="0">
                <a:solidFill>
                  <a:schemeClr val="dk1"/>
                </a:solidFill>
                <a:latin typeface="Comic Sans MS"/>
                <a:ea typeface="Comic Sans MS"/>
                <a:cs typeface="Comic Sans MS"/>
                <a:sym typeface="Comic Sans MS"/>
              </a:rPr>
              <a:t>– caring for emotional and physical health</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400"/>
              <a:buFont typeface="Arial"/>
              <a:buNone/>
            </a:pPr>
            <a:r>
              <a:rPr lang="en-US" sz="1400" b="1" i="0" u="none" strike="noStrike" cap="none" dirty="0">
                <a:solidFill>
                  <a:schemeClr val="dk1"/>
                </a:solidFill>
                <a:latin typeface="Comic Sans MS"/>
                <a:ea typeface="Comic Sans MS"/>
                <a:cs typeface="Comic Sans MS"/>
                <a:sym typeface="Comic Sans MS"/>
              </a:rPr>
              <a:t>Including everyone</a:t>
            </a:r>
            <a:r>
              <a:rPr lang="en-US" sz="1400" b="0" i="0" u="none" strike="noStrike" cap="none" dirty="0">
                <a:solidFill>
                  <a:schemeClr val="dk1"/>
                </a:solidFill>
                <a:latin typeface="Comic Sans MS"/>
                <a:ea typeface="Comic Sans MS"/>
                <a:cs typeface="Comic Sans MS"/>
                <a:sym typeface="Comic Sans MS"/>
              </a:rPr>
              <a:t>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dirty="0">
                <a:solidFill>
                  <a:schemeClr val="dk1"/>
                </a:solidFill>
                <a:latin typeface="Comic Sans MS"/>
                <a:ea typeface="Comic Sans MS"/>
                <a:cs typeface="Comic Sans MS"/>
                <a:sym typeface="Comic Sans MS"/>
              </a:rPr>
              <a:t>– making sure every child feels welcomed, valued and supported</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400"/>
              <a:buFont typeface="Arial"/>
              <a:buNone/>
            </a:pPr>
            <a:r>
              <a:rPr lang="en-US" sz="1400" b="1" i="0" u="none" strike="noStrike" cap="none" dirty="0">
                <a:solidFill>
                  <a:schemeClr val="dk1"/>
                </a:solidFill>
                <a:latin typeface="Comic Sans MS"/>
                <a:ea typeface="Comic Sans MS"/>
                <a:cs typeface="Comic Sans MS"/>
                <a:sym typeface="Comic Sans MS"/>
              </a:rPr>
              <a:t>Growing confidence</a:t>
            </a:r>
            <a:r>
              <a:rPr lang="en-US" sz="1400" b="0" i="0" u="none" strike="noStrike" cap="none" dirty="0">
                <a:solidFill>
                  <a:schemeClr val="dk1"/>
                </a:solidFill>
                <a:latin typeface="Comic Sans MS"/>
                <a:ea typeface="Comic Sans MS"/>
                <a:cs typeface="Comic Sans MS"/>
                <a:sym typeface="Comic Sans MS"/>
              </a:rPr>
              <a:t>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dirty="0">
                <a:solidFill>
                  <a:schemeClr val="dk1"/>
                </a:solidFill>
                <a:latin typeface="Comic Sans MS"/>
                <a:ea typeface="Comic Sans MS"/>
                <a:cs typeface="Comic Sans MS"/>
                <a:sym typeface="Comic Sans MS"/>
              </a:rPr>
              <a:t>– helping pupils believe in themselves and their abilities</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400"/>
              <a:buFont typeface="Arial"/>
              <a:buNone/>
            </a:pPr>
            <a:r>
              <a:rPr lang="en-US" sz="1400" b="1" i="0" u="none" strike="noStrike" cap="none" dirty="0">
                <a:solidFill>
                  <a:schemeClr val="dk1"/>
                </a:solidFill>
                <a:latin typeface="Comic Sans MS"/>
                <a:ea typeface="Comic Sans MS"/>
                <a:cs typeface="Comic Sans MS"/>
                <a:sym typeface="Comic Sans MS"/>
              </a:rPr>
              <a:t>Acting with integrity</a:t>
            </a:r>
            <a:r>
              <a:rPr lang="en-US" sz="1400" b="0" i="0" u="none" strike="noStrike" cap="none" dirty="0">
                <a:solidFill>
                  <a:schemeClr val="dk1"/>
                </a:solidFill>
                <a:latin typeface="Comic Sans MS"/>
                <a:ea typeface="Comic Sans MS"/>
                <a:cs typeface="Comic Sans MS"/>
                <a:sym typeface="Comic Sans MS"/>
              </a:rPr>
              <a:t>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dirty="0">
                <a:solidFill>
                  <a:schemeClr val="dk1"/>
                </a:solidFill>
                <a:latin typeface="Comic Sans MS"/>
                <a:ea typeface="Comic Sans MS"/>
                <a:cs typeface="Comic Sans MS"/>
                <a:sym typeface="Comic Sans MS"/>
              </a:rPr>
              <a:t>– being honest and doing the right thing</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400"/>
              <a:buFont typeface="Arial"/>
              <a:buNone/>
            </a:pPr>
            <a:r>
              <a:rPr lang="en-US" sz="1400" b="1" i="0" u="none" strike="noStrike" cap="none" dirty="0">
                <a:solidFill>
                  <a:schemeClr val="dk1"/>
                </a:solidFill>
                <a:latin typeface="Comic Sans MS"/>
                <a:ea typeface="Comic Sans MS"/>
                <a:cs typeface="Comic Sans MS"/>
                <a:sym typeface="Comic Sans MS"/>
              </a:rPr>
              <a:t>Celebrating diversity</a:t>
            </a:r>
            <a:r>
              <a:rPr lang="en-US" sz="1400" b="0" i="0" u="none" strike="noStrike" cap="none" dirty="0">
                <a:solidFill>
                  <a:schemeClr val="dk1"/>
                </a:solidFill>
                <a:latin typeface="Comic Sans MS"/>
                <a:ea typeface="Comic Sans MS"/>
                <a:cs typeface="Comic Sans MS"/>
                <a:sym typeface="Comic Sans MS"/>
              </a:rPr>
              <a:t>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dirty="0">
                <a:solidFill>
                  <a:schemeClr val="dk1"/>
                </a:solidFill>
                <a:latin typeface="Comic Sans MS"/>
                <a:ea typeface="Comic Sans MS"/>
                <a:cs typeface="Comic Sans MS"/>
                <a:sym typeface="Comic Sans MS"/>
              </a:rPr>
              <a:t>– recognising and valuing different backgrounds, cultures and identities</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400"/>
              <a:buFont typeface="Arial"/>
              <a:buNone/>
            </a:pPr>
            <a:r>
              <a:rPr lang="en-US" sz="1400" b="1" i="0" u="none" strike="noStrike" cap="none" dirty="0">
                <a:solidFill>
                  <a:schemeClr val="dk1"/>
                </a:solidFill>
                <a:latin typeface="Comic Sans MS"/>
                <a:ea typeface="Comic Sans MS"/>
                <a:cs typeface="Comic Sans MS"/>
                <a:sym typeface="Comic Sans MS"/>
              </a:rPr>
              <a:t>Promoting equity</a:t>
            </a:r>
            <a:r>
              <a:rPr lang="en-US" sz="1400" b="0" i="0" u="none" strike="noStrike" cap="none" dirty="0">
                <a:solidFill>
                  <a:schemeClr val="dk1"/>
                </a:solidFill>
                <a:latin typeface="Comic Sans MS"/>
                <a:ea typeface="Comic Sans MS"/>
                <a:cs typeface="Comic Sans MS"/>
                <a:sym typeface="Comic Sans MS"/>
              </a:rPr>
              <a:t>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dirty="0">
                <a:solidFill>
                  <a:schemeClr val="dk1"/>
                </a:solidFill>
                <a:latin typeface="Comic Sans MS"/>
                <a:ea typeface="Comic Sans MS"/>
                <a:cs typeface="Comic Sans MS"/>
                <a:sym typeface="Comic Sans MS"/>
              </a:rPr>
              <a:t>– ensuring every child gets the support they need to succeed </a:t>
            </a:r>
            <a:r>
              <a:rPr lang="en-US" sz="1400" b="0" i="0" u="none" strike="noStrike" cap="none" dirty="0">
                <a:solidFill>
                  <a:srgbClr val="00B0F0"/>
                </a:solidFill>
                <a:latin typeface="Comic Sans MS"/>
                <a:ea typeface="Comic Sans MS"/>
                <a:cs typeface="Comic Sans MS"/>
                <a:sym typeface="Comic Sans MS"/>
              </a:rPr>
              <a:t>                                  </a:t>
            </a:r>
            <a:endParaRPr sz="1400" b="0" i="0" u="none" strike="noStrike" cap="none" dirty="0">
              <a:solidFill>
                <a:schemeClr val="lt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br>
              <a:rPr lang="en-US" sz="1800" b="0" i="0" u="none" strike="noStrike" cap="none" dirty="0">
                <a:solidFill>
                  <a:schemeClr val="lt1"/>
                </a:solidFill>
                <a:latin typeface="Arial"/>
                <a:ea typeface="Arial"/>
                <a:cs typeface="Arial"/>
                <a:sym typeface="Arial"/>
              </a:rPr>
            </a:br>
            <a:endParaRPr sz="1800" b="0" i="0" u="none" strike="noStrike" cap="none" dirty="0">
              <a:solidFill>
                <a:schemeClr val="lt1"/>
              </a:solidFill>
              <a:latin typeface="Arial"/>
              <a:ea typeface="Arial"/>
              <a:cs typeface="Arial"/>
              <a:sym typeface="Arial"/>
            </a:endParaRPr>
          </a:p>
        </p:txBody>
      </p:sp>
      <p:sp>
        <p:nvSpPr>
          <p:cNvPr id="88" name="Google Shape;88;p1"/>
          <p:cNvSpPr/>
          <p:nvPr/>
        </p:nvSpPr>
        <p:spPr>
          <a:xfrm>
            <a:off x="212203" y="994237"/>
            <a:ext cx="5673116" cy="5429712"/>
          </a:xfrm>
          <a:prstGeom prst="rect">
            <a:avLst/>
          </a:prstGeom>
          <a:solidFill>
            <a:schemeClr val="lt1">
              <a:alpha val="74901"/>
            </a:schemeClr>
          </a:solidFill>
          <a:ln w="19050" cap="flat" cmpd="sng">
            <a:solidFill>
              <a:srgbClr val="082836"/>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br>
              <a:rPr lang="en-US" sz="1800" b="0" i="0" u="none" strike="noStrike" cap="none" dirty="0">
                <a:solidFill>
                  <a:schemeClr val="lt1"/>
                </a:solidFill>
                <a:latin typeface="Arial"/>
                <a:ea typeface="Arial"/>
                <a:cs typeface="Arial"/>
                <a:sym typeface="Arial"/>
              </a:rPr>
            </a:br>
            <a:endParaRPr sz="1800" b="0" i="0" u="none" strike="noStrike" cap="none" dirty="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B0F0"/>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400"/>
              <a:buFont typeface="Arial"/>
              <a:buNone/>
            </a:pPr>
            <a:r>
              <a:rPr lang="en-US" sz="1400" b="0" i="0" strike="noStrike" cap="none" dirty="0">
                <a:solidFill>
                  <a:srgbClr val="00B0F0"/>
                </a:solidFill>
                <a:latin typeface="Comic Sans MS"/>
                <a:ea typeface="Comic Sans MS"/>
                <a:cs typeface="Comic Sans MS"/>
                <a:sym typeface="Comic Sans MS"/>
              </a:rPr>
              <a:t>  </a:t>
            </a:r>
            <a:r>
              <a:rPr lang="en-US" sz="1400" b="0" i="0" u="sng" strike="noStrike" cap="none" dirty="0">
                <a:solidFill>
                  <a:srgbClr val="00B0F0"/>
                </a:solidFill>
                <a:latin typeface="Comic Sans MS"/>
                <a:ea typeface="Comic Sans MS"/>
                <a:cs typeface="Comic Sans MS"/>
                <a:sym typeface="Comic Sans MS"/>
              </a:rPr>
              <a:t> UN Rights of a Child</a:t>
            </a:r>
          </a:p>
          <a:p>
            <a:pPr marL="0" marR="0" lvl="0" indent="0" algn="ctr" rtl="0">
              <a:lnSpc>
                <a:spcPct val="100000"/>
              </a:lnSpc>
              <a:spcBef>
                <a:spcPts val="0"/>
              </a:spcBef>
              <a:spcAft>
                <a:spcPts val="0"/>
              </a:spcAft>
              <a:buClr>
                <a:srgbClr val="000000"/>
              </a:buClr>
              <a:buSzPts val="1400"/>
              <a:buFont typeface="Arial"/>
              <a:buNone/>
            </a:pPr>
            <a:r>
              <a:rPr lang="en-US" u="sng" dirty="0">
                <a:solidFill>
                  <a:srgbClr val="0070C0"/>
                </a:solidFill>
                <a:latin typeface="Comic Sans MS"/>
                <a:sym typeface="Comic Sans MS"/>
              </a:rPr>
              <a:t>(Taken from the Un Convention)</a:t>
            </a:r>
            <a:endParaRPr sz="1400" b="0" i="0" u="none" strike="noStrike" cap="none" dirty="0">
              <a:solidFill>
                <a:srgbClr val="0070C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70C0"/>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B0F0"/>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1400"/>
              <a:buFont typeface="Arial"/>
              <a:buNone/>
            </a:pPr>
            <a:r>
              <a:rPr lang="en-US" sz="1400" b="0" i="0" u="none" strike="noStrike" cap="none" dirty="0">
                <a:solidFill>
                  <a:srgbClr val="00B0F0"/>
                </a:solidFill>
                <a:latin typeface="Comic Sans MS"/>
                <a:ea typeface="Comic Sans MS"/>
                <a:cs typeface="Comic Sans MS"/>
                <a:sym typeface="Comic Sans MS"/>
              </a:rPr>
              <a:t>                                      </a:t>
            </a:r>
            <a:endParaRPr sz="1800" b="0" i="0" u="none" strike="noStrike" cap="none" dirty="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br>
              <a:rPr lang="en-US" sz="1800" b="0" i="0" u="none" strike="noStrike" cap="none" dirty="0">
                <a:solidFill>
                  <a:schemeClr val="lt1"/>
                </a:solidFill>
                <a:latin typeface="Arial"/>
                <a:ea typeface="Arial"/>
                <a:cs typeface="Arial"/>
                <a:sym typeface="Arial"/>
              </a:rPr>
            </a:br>
            <a:endParaRPr sz="1800" b="0" i="0" u="none" strike="noStrike" cap="none" dirty="0">
              <a:solidFill>
                <a:schemeClr val="lt1"/>
              </a:solidFill>
              <a:latin typeface="Arial"/>
              <a:ea typeface="Arial"/>
              <a:cs typeface="Arial"/>
              <a:sym typeface="Arial"/>
            </a:endParaRPr>
          </a:p>
        </p:txBody>
      </p:sp>
      <p:pic>
        <p:nvPicPr>
          <p:cNvPr id="89" name="Google Shape;89;p1"/>
          <p:cNvPicPr preferRelativeResize="0"/>
          <p:nvPr/>
        </p:nvPicPr>
        <p:blipFill rotWithShape="1">
          <a:blip r:embed="rId5">
            <a:alphaModFix/>
          </a:blip>
          <a:srcRect/>
          <a:stretch/>
        </p:blipFill>
        <p:spPr>
          <a:xfrm>
            <a:off x="312293" y="1792889"/>
            <a:ext cx="732719" cy="1040674"/>
          </a:xfrm>
          <a:prstGeom prst="rect">
            <a:avLst/>
          </a:prstGeom>
          <a:noFill/>
          <a:ln>
            <a:noFill/>
          </a:ln>
        </p:spPr>
      </p:pic>
      <p:sp>
        <p:nvSpPr>
          <p:cNvPr id="90" name="Google Shape;90;p1"/>
          <p:cNvSpPr txBox="1"/>
          <p:nvPr/>
        </p:nvSpPr>
        <p:spPr>
          <a:xfrm>
            <a:off x="1045012" y="1608909"/>
            <a:ext cx="4659101" cy="452431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Comic Sans MS"/>
              <a:buNone/>
            </a:pPr>
            <a:r>
              <a:rPr lang="en-US" sz="1200" b="1" i="0" u="none" strike="noStrike" cap="none" dirty="0">
                <a:solidFill>
                  <a:srgbClr val="000000"/>
                </a:solidFill>
                <a:latin typeface="Comic Sans MS"/>
                <a:ea typeface="Comic Sans MS"/>
                <a:cs typeface="Comic Sans MS"/>
                <a:sym typeface="Comic Sans MS"/>
              </a:rPr>
              <a:t>3. Best interests of the child</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Comic Sans MS"/>
              <a:buNone/>
            </a:pPr>
            <a:r>
              <a:rPr lang="en-US" sz="1200" b="0" i="0" u="none" strike="noStrike" cap="none" dirty="0">
                <a:solidFill>
                  <a:srgbClr val="000000"/>
                </a:solidFill>
                <a:latin typeface="Comic Sans MS"/>
                <a:ea typeface="Comic Sans MS"/>
                <a:cs typeface="Comic Sans MS"/>
                <a:sym typeface="Comic Sans MS"/>
              </a:rPr>
              <a:t>When adults make decisions, they should think about how their decisions will affect children. All adults should do what is best for children. Governments should make sure children are protected and looked after by their parents, or by other people when this is needed. Governments should make sure that people and places responsible for looking after children are doing a good job.</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Arial"/>
              <a:buNone/>
            </a:pPr>
            <a:endParaRPr sz="1200" b="0" i="0" u="none" strike="noStrike" cap="none" dirty="0">
              <a:solidFill>
                <a:srgbClr val="000000"/>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chemeClr val="dk1"/>
              </a:buClr>
              <a:buSzPts val="1200"/>
              <a:buFont typeface="Arial"/>
              <a:buNone/>
            </a:pPr>
            <a:endParaRPr sz="1200" b="0" i="0" u="none" strike="noStrike" cap="none" dirty="0">
              <a:solidFill>
                <a:srgbClr val="000000"/>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Comic Sans MS"/>
              <a:buNone/>
            </a:pPr>
            <a:r>
              <a:rPr lang="en-US" sz="1200" b="1" i="0" u="none" strike="noStrike" cap="none" dirty="0">
                <a:solidFill>
                  <a:srgbClr val="000000"/>
                </a:solidFill>
                <a:latin typeface="Comic Sans MS"/>
                <a:ea typeface="Comic Sans MS"/>
                <a:cs typeface="Comic Sans MS"/>
                <a:sym typeface="Comic Sans MS"/>
              </a:rPr>
              <a:t>28. Access to education</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Comic Sans MS"/>
              <a:buNone/>
            </a:pPr>
            <a:r>
              <a:rPr lang="en-US" sz="1200" b="0" i="0" u="none" strike="noStrike" cap="none" dirty="0">
                <a:solidFill>
                  <a:srgbClr val="000000"/>
                </a:solidFill>
                <a:latin typeface="Comic Sans MS"/>
                <a:ea typeface="Comic Sans MS"/>
                <a:cs typeface="Comic Sans MS"/>
                <a:sym typeface="Comic Sans MS"/>
              </a:rPr>
              <a:t>Every child has the right to an education. Primary education should be free. Secondary and higher education should be available to every child. Children should be encouraged to go to school to the highest level possible. Discipline in schools should respect children’s rights and never use violence.</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Arial"/>
              <a:buNone/>
            </a:pPr>
            <a:endParaRPr sz="1200" b="1" i="0" u="none" strike="noStrike" cap="none" dirty="0">
              <a:solidFill>
                <a:srgbClr val="000000"/>
              </a:solidFill>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200"/>
              <a:buFont typeface="Comic Sans MS"/>
              <a:buNone/>
            </a:pPr>
            <a:br>
              <a:rPr lang="en-US" sz="1200" b="1" i="0" u="none" strike="noStrike" cap="none" dirty="0">
                <a:solidFill>
                  <a:srgbClr val="000000"/>
                </a:solidFill>
                <a:latin typeface="Comic Sans MS"/>
                <a:ea typeface="Comic Sans MS"/>
                <a:cs typeface="Comic Sans MS"/>
                <a:sym typeface="Comic Sans MS"/>
              </a:rPr>
            </a:br>
            <a:r>
              <a:rPr lang="en-US" sz="1200" b="1" i="0" u="none" strike="noStrike" cap="none" dirty="0">
                <a:solidFill>
                  <a:srgbClr val="000000"/>
                </a:solidFill>
                <a:latin typeface="Comic Sans MS"/>
                <a:ea typeface="Comic Sans MS"/>
                <a:cs typeface="Comic Sans MS"/>
                <a:sym typeface="Comic Sans MS"/>
              </a:rPr>
              <a:t>29. Aims of education</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Comic Sans MS"/>
              <a:buNone/>
            </a:pPr>
            <a:r>
              <a:rPr lang="en-US" sz="1200" b="0" i="0" u="none" strike="noStrike" cap="none" dirty="0">
                <a:solidFill>
                  <a:srgbClr val="000000"/>
                </a:solidFill>
                <a:latin typeface="Comic Sans MS"/>
                <a:ea typeface="Comic Sans MS"/>
                <a:cs typeface="Comic Sans MS"/>
                <a:sym typeface="Comic Sans MS"/>
              </a:rPr>
              <a:t>Children’s education should help them fully develop their personalities, talents and abilities. It should teach them to understand their own rights, and to respect other people’s rights, cultures and differences. It should help them to live peacefully and protect the environment</a:t>
            </a:r>
            <a:endParaRPr sz="1400" b="0" i="0" u="none" strike="noStrike" cap="none" dirty="0">
              <a:solidFill>
                <a:srgbClr val="000000"/>
              </a:solidFill>
              <a:latin typeface="Arial"/>
              <a:ea typeface="Arial"/>
              <a:cs typeface="Arial"/>
              <a:sym typeface="Arial"/>
            </a:endParaRPr>
          </a:p>
        </p:txBody>
      </p:sp>
      <p:pic>
        <p:nvPicPr>
          <p:cNvPr id="91" name="Google Shape;91;p1"/>
          <p:cNvPicPr preferRelativeResize="0"/>
          <p:nvPr/>
        </p:nvPicPr>
        <p:blipFill rotWithShape="1">
          <a:blip r:embed="rId6">
            <a:alphaModFix/>
          </a:blip>
          <a:srcRect/>
          <a:stretch/>
        </p:blipFill>
        <p:spPr>
          <a:xfrm>
            <a:off x="312293" y="3513225"/>
            <a:ext cx="732719" cy="1040674"/>
          </a:xfrm>
          <a:prstGeom prst="rect">
            <a:avLst/>
          </a:prstGeom>
          <a:noFill/>
          <a:ln>
            <a:noFill/>
          </a:ln>
        </p:spPr>
      </p:pic>
      <p:pic>
        <p:nvPicPr>
          <p:cNvPr id="92" name="Google Shape;92;p1"/>
          <p:cNvPicPr preferRelativeResize="0"/>
          <p:nvPr/>
        </p:nvPicPr>
        <p:blipFill rotWithShape="1">
          <a:blip r:embed="rId7">
            <a:alphaModFix/>
          </a:blip>
          <a:srcRect/>
          <a:stretch/>
        </p:blipFill>
        <p:spPr>
          <a:xfrm>
            <a:off x="285694" y="4996223"/>
            <a:ext cx="752767" cy="1040674"/>
          </a:xfrm>
          <a:prstGeom prst="rect">
            <a:avLst/>
          </a:prstGeom>
          <a:noFill/>
          <a:ln>
            <a:noFill/>
          </a:ln>
        </p:spPr>
      </p:pic>
      <p:pic>
        <p:nvPicPr>
          <p:cNvPr id="93" name="Google Shape;93;p1" descr="A screenshot of a computer&#10;&#10;AI-generated content may be incorrect."/>
          <p:cNvPicPr preferRelativeResize="0"/>
          <p:nvPr/>
        </p:nvPicPr>
        <p:blipFill rotWithShape="1">
          <a:blip r:embed="rId4">
            <a:alphaModFix/>
          </a:blip>
          <a:srcRect l="6832" t="-3572" r="-1242" b="2143"/>
          <a:stretch/>
        </p:blipFill>
        <p:spPr>
          <a:xfrm>
            <a:off x="312293" y="142649"/>
            <a:ext cx="596501" cy="557681"/>
          </a:xfrm>
          <a:prstGeom prst="rect">
            <a:avLst/>
          </a:prstGeom>
          <a:solidFill>
            <a:srgbClr val="ECECEC"/>
          </a:solidFill>
          <a:ln w="88900" cap="sq" cmpd="sng">
            <a:solidFill>
              <a:srgbClr val="FFFFFF"/>
            </a:solidFill>
            <a:prstDash val="solid"/>
            <a:miter lim="8000"/>
            <a:headEnd type="none" w="sm" len="sm"/>
            <a:tailEnd type="none" w="sm" len="sm"/>
          </a:ln>
          <a:effectLst>
            <a:outerShdw blurRad="55000" dist="18000" dir="5400000" algn="tl" rotWithShape="0">
              <a:srgbClr val="000000">
                <a:alpha val="40000"/>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7"/>
        <p:cNvGrpSpPr/>
        <p:nvPr/>
      </p:nvGrpSpPr>
      <p:grpSpPr>
        <a:xfrm>
          <a:off x="0" y="0"/>
          <a:ext cx="0" cy="0"/>
          <a:chOff x="0" y="0"/>
          <a:chExt cx="0" cy="0"/>
        </a:xfrm>
      </p:grpSpPr>
      <p:sp>
        <p:nvSpPr>
          <p:cNvPr id="98" name="Google Shape;98;p4"/>
          <p:cNvSpPr/>
          <p:nvPr/>
        </p:nvSpPr>
        <p:spPr>
          <a:xfrm>
            <a:off x="-3307926" y="-914175"/>
            <a:ext cx="12189000" cy="6858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graphicFrame>
        <p:nvGraphicFramePr>
          <p:cNvPr id="99" name="Google Shape;99;p4"/>
          <p:cNvGraphicFramePr/>
          <p:nvPr/>
        </p:nvGraphicFramePr>
        <p:xfrm>
          <a:off x="177479" y="623421"/>
          <a:ext cx="2081125" cy="3014095"/>
        </p:xfrm>
        <a:graphic>
          <a:graphicData uri="http://schemas.openxmlformats.org/drawingml/2006/table">
            <a:tbl>
              <a:tblPr>
                <a:noFill/>
                <a:tableStyleId>{7EE53F82-71EF-4A2C-B0C3-19468F00AE7D}</a:tableStyleId>
              </a:tblPr>
              <a:tblGrid>
                <a:gridCol w="2081125">
                  <a:extLst>
                    <a:ext uri="{9D8B030D-6E8A-4147-A177-3AD203B41FA5}">
                      <a16:colId xmlns:a16="http://schemas.microsoft.com/office/drawing/2014/main" val="20000"/>
                    </a:ext>
                  </a:extLst>
                </a:gridCol>
              </a:tblGrid>
              <a:tr h="593700">
                <a:tc>
                  <a:txBody>
                    <a:bodyPr/>
                    <a:lstStyle/>
                    <a:p>
                      <a:pPr marL="0" marR="0" lvl="0" indent="0" algn="ctr" rtl="0">
                        <a:lnSpc>
                          <a:spcPct val="115000"/>
                        </a:lnSpc>
                        <a:spcBef>
                          <a:spcPts val="0"/>
                        </a:spcBef>
                        <a:spcAft>
                          <a:spcPts val="0"/>
                        </a:spcAft>
                        <a:buClr>
                          <a:srgbClr val="000000"/>
                        </a:buClr>
                        <a:buSzPts val="1600"/>
                        <a:buFont typeface="Arial"/>
                        <a:buNone/>
                      </a:pPr>
                      <a:r>
                        <a:rPr lang="en-US" sz="1600" b="0" u="none" strike="noStrike" cap="none">
                          <a:solidFill>
                            <a:schemeClr val="lt1"/>
                          </a:solidFill>
                          <a:latin typeface="Comic Sans MS"/>
                          <a:ea typeface="Comic Sans MS"/>
                          <a:cs typeface="Comic Sans MS"/>
                          <a:sym typeface="Comic Sans MS"/>
                        </a:rPr>
                        <a:t>Estyn Recommendations</a:t>
                      </a:r>
                      <a:endParaRPr sz="1600" b="0" u="none" strike="noStrike" cap="none">
                        <a:solidFill>
                          <a:schemeClr val="lt1"/>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70C0"/>
                    </a:solidFill>
                  </a:tcPr>
                </a:tc>
                <a:extLst>
                  <a:ext uri="{0D108BD9-81ED-4DB2-BD59-A6C34878D82A}">
                    <a16:rowId xmlns:a16="http://schemas.microsoft.com/office/drawing/2014/main" val="10000"/>
                  </a:ext>
                </a:extLst>
              </a:tr>
              <a:tr h="774475">
                <a:tc>
                  <a:txBody>
                    <a:bodyPr/>
                    <a:lstStyle/>
                    <a:p>
                      <a:pPr marL="0" marR="0" lvl="0" indent="0" algn="l" rtl="0">
                        <a:lnSpc>
                          <a:spcPct val="100000"/>
                        </a:lnSpc>
                        <a:spcBef>
                          <a:spcPts val="0"/>
                        </a:spcBef>
                        <a:spcAft>
                          <a:spcPts val="0"/>
                        </a:spcAft>
                        <a:buClr>
                          <a:srgbClr val="000000"/>
                        </a:buClr>
                        <a:buSzPts val="1600"/>
                        <a:buFont typeface="Arial"/>
                        <a:buNone/>
                      </a:pPr>
                      <a:r>
                        <a:rPr lang="en-US" sz="1200" b="1" u="none" strike="noStrike" cap="none">
                          <a:solidFill>
                            <a:srgbClr val="00B0F0"/>
                          </a:solidFill>
                          <a:latin typeface="Comic Sans MS"/>
                          <a:ea typeface="Comic Sans MS"/>
                          <a:cs typeface="Comic Sans MS"/>
                          <a:sym typeface="Comic Sans MS"/>
                        </a:rPr>
                        <a:t>R1.</a:t>
                      </a:r>
                      <a:r>
                        <a:rPr lang="en-US" sz="1200" u="none" strike="noStrike" cap="none">
                          <a:solidFill>
                            <a:srgbClr val="00B0F0"/>
                          </a:solidFill>
                          <a:latin typeface="Comic Sans MS"/>
                          <a:ea typeface="Comic Sans MS"/>
                          <a:cs typeface="Comic Sans MS"/>
                          <a:sym typeface="Comic Sans MS"/>
                        </a:rPr>
                        <a:t> Improve pupils’ Welsh language skills</a:t>
                      </a:r>
                      <a:endParaRPr sz="1200" b="1" u="none" strike="noStrike" cap="none">
                        <a:solidFill>
                          <a:srgbClr val="00B0F0"/>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1600"/>
                        <a:buFont typeface="Arial"/>
                        <a:buNone/>
                      </a:pPr>
                      <a:endParaRPr sz="1200" b="1" u="none" strike="noStrike" cap="none">
                        <a:solidFill>
                          <a:srgbClr val="00B0F0"/>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674625">
                <a:tc>
                  <a:txBody>
                    <a:bodyPr/>
                    <a:lstStyle/>
                    <a:p>
                      <a:pPr marL="0" marR="0" lvl="0" indent="0" algn="l" rtl="0">
                        <a:lnSpc>
                          <a:spcPct val="100000"/>
                        </a:lnSpc>
                        <a:spcBef>
                          <a:spcPts val="0"/>
                        </a:spcBef>
                        <a:spcAft>
                          <a:spcPts val="0"/>
                        </a:spcAft>
                        <a:buClr>
                          <a:schemeClr val="dk1"/>
                        </a:buClr>
                        <a:buSzPts val="1600"/>
                        <a:buFont typeface="Arial"/>
                        <a:buNone/>
                      </a:pPr>
                      <a:r>
                        <a:rPr lang="en-US" sz="1200" b="1" u="none" strike="noStrike" cap="none">
                          <a:solidFill>
                            <a:srgbClr val="00B0F0"/>
                          </a:solidFill>
                          <a:latin typeface="Comic Sans MS"/>
                          <a:ea typeface="Comic Sans MS"/>
                          <a:cs typeface="Comic Sans MS"/>
                          <a:sym typeface="Comic Sans MS"/>
                        </a:rPr>
                        <a:t>R2.  </a:t>
                      </a:r>
                      <a:r>
                        <a:rPr lang="en-US" sz="1200" u="none" strike="noStrike" cap="none">
                          <a:solidFill>
                            <a:srgbClr val="00B0F0"/>
                          </a:solidFill>
                          <a:latin typeface="Comic Sans MS"/>
                          <a:ea typeface="Comic Sans MS"/>
                          <a:cs typeface="Comic Sans MS"/>
                          <a:sym typeface="Comic Sans MS"/>
                        </a:rPr>
                        <a:t>Provide pupils with opportunities to develop as independent learners </a:t>
                      </a:r>
                      <a:endParaRPr sz="1200" u="none" strike="noStrike" cap="none">
                        <a:solidFill>
                          <a:srgbClr val="00B0F0"/>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1600"/>
                        <a:buFont typeface="Arial"/>
                        <a:buNone/>
                      </a:pPr>
                      <a:endParaRPr sz="1200">
                        <a:solidFill>
                          <a:srgbClr val="00B0F0"/>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744500">
                <a:tc>
                  <a:txBody>
                    <a:bodyPr/>
                    <a:lstStyle/>
                    <a:p>
                      <a:pPr marL="0" marR="0" lvl="0" indent="0" algn="l" rtl="0">
                        <a:lnSpc>
                          <a:spcPct val="100000"/>
                        </a:lnSpc>
                        <a:spcBef>
                          <a:spcPts val="0"/>
                        </a:spcBef>
                        <a:spcAft>
                          <a:spcPts val="0"/>
                        </a:spcAft>
                        <a:buClr>
                          <a:srgbClr val="000000"/>
                        </a:buClr>
                        <a:buSzPts val="1600"/>
                        <a:buFont typeface="Arial"/>
                        <a:buNone/>
                      </a:pPr>
                      <a:r>
                        <a:rPr lang="en-US" sz="1200" b="1" u="none" strike="noStrike" cap="none">
                          <a:solidFill>
                            <a:srgbClr val="00B0F0"/>
                          </a:solidFill>
                          <a:latin typeface="Comic Sans MS"/>
                          <a:ea typeface="Comic Sans MS"/>
                          <a:cs typeface="Comic Sans MS"/>
                          <a:sym typeface="Comic Sans MS"/>
                        </a:rPr>
                        <a:t>R3.  </a:t>
                      </a:r>
                      <a:r>
                        <a:rPr lang="en-US" sz="1200" u="none" strike="noStrike" cap="none">
                          <a:solidFill>
                            <a:srgbClr val="00B0F0"/>
                          </a:solidFill>
                          <a:latin typeface="Comic Sans MS"/>
                          <a:ea typeface="Comic Sans MS"/>
                          <a:cs typeface="Comic Sans MS"/>
                          <a:sym typeface="Comic Sans MS"/>
                        </a:rPr>
                        <a:t>Further develop outdoor learning experiences for all pupils</a:t>
                      </a:r>
                      <a:endParaRPr sz="1200" u="none" strike="noStrike" cap="none">
                        <a:solidFill>
                          <a:srgbClr val="00B0F0"/>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1600"/>
                        <a:buFont typeface="Arial"/>
                        <a:buNone/>
                      </a:pPr>
                      <a:endParaRPr sz="1200" b="1" u="none" strike="noStrike" cap="none">
                        <a:solidFill>
                          <a:srgbClr val="00B0F0"/>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1600"/>
                        <a:buFont typeface="Arial"/>
                        <a:buNone/>
                      </a:pPr>
                      <a:r>
                        <a:rPr lang="en-US" sz="1200" b="1" u="none" strike="noStrike" cap="none">
                          <a:solidFill>
                            <a:srgbClr val="00B0F0"/>
                          </a:solidFill>
                          <a:latin typeface="Comic Sans MS"/>
                          <a:ea typeface="Comic Sans MS"/>
                          <a:cs typeface="Comic Sans MS"/>
                          <a:sym typeface="Comic Sans MS"/>
                        </a:rPr>
                        <a:t>  </a:t>
                      </a:r>
                      <a:endParaRPr sz="1200" b="1" u="none" strike="noStrike" cap="none">
                        <a:solidFill>
                          <a:srgbClr val="00B0F0"/>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
        <p:nvSpPr>
          <p:cNvPr id="100" name="Google Shape;100;p4"/>
          <p:cNvSpPr txBox="1"/>
          <p:nvPr/>
        </p:nvSpPr>
        <p:spPr>
          <a:xfrm>
            <a:off x="2165649" y="207825"/>
            <a:ext cx="72135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u="sng">
                <a:solidFill>
                  <a:schemeClr val="lt1"/>
                </a:solidFill>
                <a:latin typeface="Comic Sans MS"/>
                <a:ea typeface="Comic Sans MS"/>
                <a:cs typeface="Comic Sans MS"/>
                <a:sym typeface="Comic Sans MS"/>
              </a:rPr>
              <a:t>School Improvement 2026-27</a:t>
            </a:r>
            <a:endParaRPr sz="1600" b="0" i="0" u="sng" strike="noStrike" cap="none">
              <a:solidFill>
                <a:schemeClr val="lt1"/>
              </a:solidFill>
              <a:latin typeface="Comic Sans MS"/>
              <a:ea typeface="Comic Sans MS"/>
              <a:cs typeface="Comic Sans MS"/>
              <a:sym typeface="Comic Sans MS"/>
            </a:endParaRPr>
          </a:p>
        </p:txBody>
      </p:sp>
      <p:pic>
        <p:nvPicPr>
          <p:cNvPr id="101" name="Google Shape;101;p4" descr="A screenshot of a computer&#10;&#10;AI-generated content may be incorrect."/>
          <p:cNvPicPr preferRelativeResize="0"/>
          <p:nvPr/>
        </p:nvPicPr>
        <p:blipFill rotWithShape="1">
          <a:blip r:embed="rId4">
            <a:alphaModFix/>
          </a:blip>
          <a:srcRect l="6832" t="-3572" r="-1242" b="2143"/>
          <a:stretch/>
        </p:blipFill>
        <p:spPr>
          <a:xfrm>
            <a:off x="11483374" y="123371"/>
            <a:ext cx="596501" cy="557681"/>
          </a:xfrm>
          <a:prstGeom prst="rect">
            <a:avLst/>
          </a:prstGeom>
          <a:solidFill>
            <a:srgbClr val="ECECEC"/>
          </a:solidFill>
          <a:ln w="88900" cap="sq" cmpd="sng">
            <a:solidFill>
              <a:srgbClr val="FFFFFF"/>
            </a:solidFill>
            <a:prstDash val="solid"/>
            <a:miter lim="8000"/>
            <a:headEnd type="none" w="sm" len="sm"/>
            <a:tailEnd type="none" w="sm" len="sm"/>
          </a:ln>
          <a:effectLst>
            <a:outerShdw blurRad="55000" dist="18000" dir="5400000" algn="tl" rotWithShape="0">
              <a:srgbClr val="000000">
                <a:alpha val="40000"/>
              </a:srgbClr>
            </a:outerShdw>
          </a:effectLst>
        </p:spPr>
      </p:pic>
      <p:graphicFrame>
        <p:nvGraphicFramePr>
          <p:cNvPr id="102" name="Google Shape;102;p4"/>
          <p:cNvGraphicFramePr/>
          <p:nvPr>
            <p:extLst>
              <p:ext uri="{D42A27DB-BD31-4B8C-83A1-F6EECF244321}">
                <p14:modId xmlns:p14="http://schemas.microsoft.com/office/powerpoint/2010/main" val="2664642144"/>
              </p:ext>
            </p:extLst>
          </p:nvPr>
        </p:nvGraphicFramePr>
        <p:xfrm>
          <a:off x="2525318" y="623421"/>
          <a:ext cx="3019500" cy="5820475"/>
        </p:xfrm>
        <a:graphic>
          <a:graphicData uri="http://schemas.openxmlformats.org/drawingml/2006/table">
            <a:tbl>
              <a:tblPr>
                <a:noFill/>
                <a:tableStyleId>{7EE53F82-71EF-4A2C-B0C3-19468F00AE7D}</a:tableStyleId>
              </a:tblPr>
              <a:tblGrid>
                <a:gridCol w="3019500">
                  <a:extLst>
                    <a:ext uri="{9D8B030D-6E8A-4147-A177-3AD203B41FA5}">
                      <a16:colId xmlns:a16="http://schemas.microsoft.com/office/drawing/2014/main" val="20000"/>
                    </a:ext>
                  </a:extLst>
                </a:gridCol>
              </a:tblGrid>
              <a:tr h="526850">
                <a:tc>
                  <a:txBody>
                    <a:bodyPr/>
                    <a:lstStyle/>
                    <a:p>
                      <a:pPr marL="0" marR="0" lvl="0" indent="0" algn="ctr" rtl="0">
                        <a:lnSpc>
                          <a:spcPct val="115000"/>
                        </a:lnSpc>
                        <a:spcBef>
                          <a:spcPts val="0"/>
                        </a:spcBef>
                        <a:spcAft>
                          <a:spcPts val="0"/>
                        </a:spcAft>
                        <a:buClr>
                          <a:srgbClr val="000000"/>
                        </a:buClr>
                        <a:buSzPts val="1600"/>
                        <a:buFont typeface="Arial"/>
                        <a:buNone/>
                      </a:pPr>
                      <a:r>
                        <a:rPr lang="en-US" sz="1600" dirty="0">
                          <a:solidFill>
                            <a:schemeClr val="lt1"/>
                          </a:solidFill>
                          <a:latin typeface="Comic Sans MS"/>
                          <a:ea typeface="Comic Sans MS"/>
                          <a:cs typeface="Comic Sans MS"/>
                          <a:sym typeface="Comic Sans MS"/>
                        </a:rPr>
                        <a:t>Developing Curriculum</a:t>
                      </a:r>
                    </a:p>
                    <a:p>
                      <a:pPr marL="0" marR="0" lvl="0" indent="0" algn="ctr" defTabSz="914400" rtl="0" eaLnBrk="1" fontAlgn="auto" latinLnBrk="0" hangingPunct="1">
                        <a:lnSpc>
                          <a:spcPct val="115000"/>
                        </a:lnSpc>
                        <a:spcBef>
                          <a:spcPts val="0"/>
                        </a:spcBef>
                        <a:spcAft>
                          <a:spcPts val="0"/>
                        </a:spcAft>
                        <a:buClr>
                          <a:srgbClr val="000000"/>
                        </a:buClr>
                        <a:buSzPts val="1600"/>
                        <a:buFont typeface="Arial"/>
                        <a:buNone/>
                        <a:tabLst/>
                        <a:defRPr/>
                      </a:pPr>
                      <a:r>
                        <a:rPr lang="en-US" sz="1000" b="0" u="none" strike="noStrike" cap="none" dirty="0">
                          <a:solidFill>
                            <a:schemeClr val="lt1"/>
                          </a:solidFill>
                          <a:latin typeface="Comic Sans MS"/>
                          <a:ea typeface="Comic Sans MS"/>
                          <a:cs typeface="Comic Sans MS"/>
                          <a:sym typeface="Comic Sans MS"/>
                        </a:rPr>
                        <a:t>(Understanding what learning happens)</a:t>
                      </a: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70C0"/>
                    </a:solidFill>
                  </a:tcPr>
                </a:tc>
                <a:extLst>
                  <a:ext uri="{0D108BD9-81ED-4DB2-BD59-A6C34878D82A}">
                    <a16:rowId xmlns:a16="http://schemas.microsoft.com/office/drawing/2014/main" val="10000"/>
                  </a:ext>
                </a:extLst>
              </a:tr>
              <a:tr h="1011200">
                <a:tc>
                  <a:txBody>
                    <a:bodyPr/>
                    <a:lstStyle/>
                    <a:p>
                      <a:pPr marL="0" lvl="0" indent="0" algn="ctr" rtl="0">
                        <a:spcBef>
                          <a:spcPts val="0"/>
                        </a:spcBef>
                        <a:spcAft>
                          <a:spcPts val="0"/>
                        </a:spcAft>
                        <a:buClr>
                          <a:schemeClr val="dk1"/>
                        </a:buClr>
                        <a:buSzPts val="1400"/>
                        <a:buFont typeface="Arial"/>
                        <a:buNone/>
                      </a:pPr>
                      <a:r>
                        <a:rPr lang="en-US" sz="1000">
                          <a:solidFill>
                            <a:srgbClr val="0070C0"/>
                          </a:solidFill>
                          <a:latin typeface="Comic Sans MS"/>
                          <a:ea typeface="Comic Sans MS"/>
                          <a:cs typeface="Comic Sans MS"/>
                          <a:sym typeface="Comic Sans MS"/>
                        </a:rPr>
                        <a:t>To refine and continue to embed a Curriculum for Wales that is increasingly shaped by learner voice and the local community, ensuring learning is relevant, progressive and improves outcomes for all pupils.</a:t>
                      </a:r>
                      <a:endParaRPr sz="1000" b="1" u="none" strike="noStrike" cap="none">
                        <a:solidFill>
                          <a:srgbClr val="0070C0"/>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524000">
                <a:tc>
                  <a:txBody>
                    <a:bodyPr/>
                    <a:lstStyle/>
                    <a:p>
                      <a:pPr marL="0" lvl="0" indent="0" algn="l" rtl="0">
                        <a:spcBef>
                          <a:spcPts val="0"/>
                        </a:spcBef>
                        <a:spcAft>
                          <a:spcPts val="0"/>
                        </a:spcAft>
                        <a:buClr>
                          <a:schemeClr val="dk1"/>
                        </a:buClr>
                        <a:buSzPts val="1100"/>
                        <a:buFont typeface="Arial"/>
                        <a:buNone/>
                      </a:pPr>
                      <a:r>
                        <a:rPr lang="en-US" sz="1000">
                          <a:solidFill>
                            <a:schemeClr val="dk1"/>
                          </a:solidFill>
                          <a:latin typeface="Comic Sans MS"/>
                          <a:ea typeface="Comic Sans MS"/>
                          <a:cs typeface="Comic Sans MS"/>
                          <a:sym typeface="Comic Sans MS"/>
                        </a:rPr>
                        <a:t>1.1 Refine the  curriculum planning to ensure learning is influenced by pupils</a:t>
                      </a:r>
                      <a:endParaRPr sz="1000">
                        <a:solidFill>
                          <a:schemeClr val="dk1"/>
                        </a:solidFill>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US" sz="1000">
                          <a:solidFill>
                            <a:schemeClr val="dk1"/>
                          </a:solidFill>
                          <a:latin typeface="Comic Sans MS"/>
                          <a:ea typeface="Comic Sans MS"/>
                          <a:cs typeface="Comic Sans MS"/>
                          <a:sym typeface="Comic Sans MS"/>
                        </a:rPr>
                        <a:t>1.2 Improve Welsh oracy across the school</a:t>
                      </a:r>
                      <a:endParaRPr sz="1000">
                        <a:solidFill>
                          <a:schemeClr val="dk1"/>
                        </a:solidFill>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US" sz="1000">
                          <a:solidFill>
                            <a:schemeClr val="dk1"/>
                          </a:solidFill>
                          <a:latin typeface="Comic Sans MS"/>
                          <a:ea typeface="Comic Sans MS"/>
                          <a:cs typeface="Comic Sans MS"/>
                          <a:sym typeface="Comic Sans MS"/>
                        </a:rPr>
                        <a:t>1.3 Further develop and explore outdoor learning opportunities across the school</a:t>
                      </a:r>
                      <a:endParaRPr sz="1000">
                        <a:solidFill>
                          <a:schemeClr val="dk1"/>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2758425">
                <a:tc>
                  <a:txBody>
                    <a:bodyPr/>
                    <a:lstStyle/>
                    <a:p>
                      <a:pPr marL="0" lvl="0" indent="0" algn="l" rtl="0">
                        <a:lnSpc>
                          <a:spcPct val="115000"/>
                        </a:lnSpc>
                        <a:spcBef>
                          <a:spcPts val="1200"/>
                        </a:spcBef>
                        <a:spcAft>
                          <a:spcPts val="0"/>
                        </a:spcAft>
                        <a:buClr>
                          <a:schemeClr val="dk1"/>
                        </a:buClr>
                        <a:buSzPts val="1100"/>
                        <a:buFont typeface="Arial"/>
                        <a:buNone/>
                      </a:pPr>
                      <a:r>
                        <a:rPr lang="en-US" sz="1000" b="1" dirty="0">
                          <a:solidFill>
                            <a:schemeClr val="dk1"/>
                          </a:solidFill>
                          <a:latin typeface="Comic Sans MS"/>
                          <a:ea typeface="Comic Sans MS"/>
                          <a:cs typeface="Comic Sans MS"/>
                          <a:sym typeface="Comic Sans MS"/>
                        </a:rPr>
                        <a:t>Why: </a:t>
                      </a:r>
                      <a:r>
                        <a:rPr lang="en-US" sz="1000" dirty="0">
                          <a:solidFill>
                            <a:schemeClr val="dk1"/>
                          </a:solidFill>
                          <a:latin typeface="Comic Sans MS"/>
                          <a:ea typeface="Comic Sans MS"/>
                          <a:cs typeface="Comic Sans MS"/>
                          <a:sym typeface="Comic Sans MS"/>
                        </a:rPr>
                        <a:t>We want our curriculum to be more flexible so teachers can respond to pupils' interests and needs. We also want to strengthen Welsh language development and provide more opportunities for learning through real-life and outdoor experiences.</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1200"/>
                        </a:spcAft>
                        <a:buClr>
                          <a:schemeClr val="dk1"/>
                        </a:buClr>
                        <a:buSzPts val="1100"/>
                        <a:buFont typeface="Arial"/>
                        <a:buNone/>
                      </a:pPr>
                      <a:r>
                        <a:rPr lang="en-US" sz="1000" b="1" dirty="0">
                          <a:solidFill>
                            <a:schemeClr val="dk1"/>
                          </a:solidFill>
                          <a:latin typeface="Comic Sans MS"/>
                          <a:ea typeface="Comic Sans MS"/>
                          <a:cs typeface="Comic Sans MS"/>
                          <a:sym typeface="Comic Sans MS"/>
                        </a:rPr>
                        <a:t>Impact: </a:t>
                      </a:r>
                      <a:r>
                        <a:rPr lang="en-US" sz="1000" dirty="0">
                          <a:solidFill>
                            <a:schemeClr val="dk1"/>
                          </a:solidFill>
                          <a:latin typeface="Comic Sans MS"/>
                          <a:ea typeface="Comic Sans MS"/>
                          <a:cs typeface="Comic Sans MS"/>
                          <a:sym typeface="Comic Sans MS"/>
                        </a:rPr>
                        <a:t>Children will enjoy engaging learning that is meaningful, relevant and builds on their interests. They will become more confident in using Welsh and develop important knowledge, skills and independence through practical, hands-on experiences.</a:t>
                      </a:r>
                      <a:r>
                        <a:rPr lang="en-US" sz="1000" b="1" u="none" strike="noStrike" cap="none" dirty="0">
                          <a:solidFill>
                            <a:srgbClr val="00B0F0"/>
                          </a:solidFill>
                          <a:latin typeface="Comic Sans MS"/>
                          <a:ea typeface="Comic Sans MS"/>
                          <a:cs typeface="Comic Sans MS"/>
                          <a:sym typeface="Comic Sans MS"/>
                        </a:rPr>
                        <a:t> </a:t>
                      </a:r>
                      <a:endParaRPr sz="1000" b="1" u="none" strike="noStrike" cap="none" dirty="0">
                        <a:solidFill>
                          <a:srgbClr val="00B0F0"/>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graphicFrame>
        <p:nvGraphicFramePr>
          <p:cNvPr id="103" name="Google Shape;103;p4"/>
          <p:cNvGraphicFramePr/>
          <p:nvPr>
            <p:extLst>
              <p:ext uri="{D42A27DB-BD31-4B8C-83A1-F6EECF244321}">
                <p14:modId xmlns:p14="http://schemas.microsoft.com/office/powerpoint/2010/main" val="3165566494"/>
              </p:ext>
            </p:extLst>
          </p:nvPr>
        </p:nvGraphicFramePr>
        <p:xfrm>
          <a:off x="5767500" y="637269"/>
          <a:ext cx="3019500" cy="5806625"/>
        </p:xfrm>
        <a:graphic>
          <a:graphicData uri="http://schemas.openxmlformats.org/drawingml/2006/table">
            <a:tbl>
              <a:tblPr>
                <a:noFill/>
                <a:tableStyleId>{7EE53F82-71EF-4A2C-B0C3-19468F00AE7D}</a:tableStyleId>
              </a:tblPr>
              <a:tblGrid>
                <a:gridCol w="3019500">
                  <a:extLst>
                    <a:ext uri="{9D8B030D-6E8A-4147-A177-3AD203B41FA5}">
                      <a16:colId xmlns:a16="http://schemas.microsoft.com/office/drawing/2014/main" val="20000"/>
                    </a:ext>
                  </a:extLst>
                </a:gridCol>
              </a:tblGrid>
              <a:tr h="526850">
                <a:tc>
                  <a:txBody>
                    <a:bodyPr/>
                    <a:lstStyle/>
                    <a:p>
                      <a:pPr marL="0" marR="0" lvl="0" indent="0" algn="ctr" rtl="0">
                        <a:lnSpc>
                          <a:spcPct val="115000"/>
                        </a:lnSpc>
                        <a:spcBef>
                          <a:spcPts val="0"/>
                        </a:spcBef>
                        <a:spcAft>
                          <a:spcPts val="0"/>
                        </a:spcAft>
                        <a:buClr>
                          <a:srgbClr val="000000"/>
                        </a:buClr>
                        <a:buSzPts val="1600"/>
                        <a:buFont typeface="Arial"/>
                        <a:buNone/>
                      </a:pPr>
                      <a:r>
                        <a:rPr lang="en-US" sz="1600" dirty="0">
                          <a:solidFill>
                            <a:schemeClr val="lt1"/>
                          </a:solidFill>
                          <a:latin typeface="Comic Sans MS"/>
                          <a:ea typeface="Comic Sans MS"/>
                          <a:cs typeface="Comic Sans MS"/>
                          <a:sym typeface="Comic Sans MS"/>
                        </a:rPr>
                        <a:t>Developing Pedagogy </a:t>
                      </a:r>
                    </a:p>
                    <a:p>
                      <a:pPr marL="0" marR="0" lvl="0" indent="0" algn="ctr" rtl="0">
                        <a:lnSpc>
                          <a:spcPct val="115000"/>
                        </a:lnSpc>
                        <a:spcBef>
                          <a:spcPts val="0"/>
                        </a:spcBef>
                        <a:spcAft>
                          <a:spcPts val="0"/>
                        </a:spcAft>
                        <a:buClr>
                          <a:srgbClr val="000000"/>
                        </a:buClr>
                        <a:buSzPts val="1600"/>
                        <a:buFont typeface="Arial"/>
                        <a:buNone/>
                      </a:pPr>
                      <a:r>
                        <a:rPr lang="en-US" sz="1000" b="0" u="none" strike="noStrike" cap="none" dirty="0">
                          <a:solidFill>
                            <a:schemeClr val="lt1"/>
                          </a:solidFill>
                          <a:latin typeface="Comic Sans MS"/>
                          <a:ea typeface="Comic Sans MS"/>
                          <a:cs typeface="Comic Sans MS"/>
                          <a:sym typeface="Comic Sans MS"/>
                        </a:rPr>
                        <a:t>(Understanding how learning happens)</a:t>
                      </a:r>
                      <a:endParaRPr sz="1000" b="0" u="none" strike="noStrike" cap="none" dirty="0">
                        <a:solidFill>
                          <a:schemeClr val="lt1"/>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70C0"/>
                    </a:solidFill>
                  </a:tcPr>
                </a:tc>
                <a:extLst>
                  <a:ext uri="{0D108BD9-81ED-4DB2-BD59-A6C34878D82A}">
                    <a16:rowId xmlns:a16="http://schemas.microsoft.com/office/drawing/2014/main" val="10000"/>
                  </a:ext>
                </a:extLst>
              </a:tr>
              <a:tr h="997350">
                <a:tc>
                  <a:txBody>
                    <a:bodyPr/>
                    <a:lstStyle/>
                    <a:p>
                      <a:pPr marL="0" lvl="0" indent="0" algn="ctr" rtl="0">
                        <a:spcBef>
                          <a:spcPts val="0"/>
                        </a:spcBef>
                        <a:spcAft>
                          <a:spcPts val="0"/>
                        </a:spcAft>
                        <a:buClr>
                          <a:schemeClr val="dk1"/>
                        </a:buClr>
                        <a:buSzPts val="1100"/>
                        <a:buFont typeface="Arial"/>
                        <a:buNone/>
                      </a:pPr>
                      <a:r>
                        <a:rPr lang="en-US" sz="1000">
                          <a:solidFill>
                            <a:srgbClr val="0070C0"/>
                          </a:solidFill>
                          <a:latin typeface="Comic Sans MS"/>
                          <a:ea typeface="Comic Sans MS"/>
                          <a:cs typeface="Comic Sans MS"/>
                          <a:sym typeface="Comic Sans MS"/>
                        </a:rPr>
                        <a:t>To embed consistent pedagogical approaches across the school that enable pupils to work independently, collaborate effectively and apply their learning in authentic, real-life contexts.</a:t>
                      </a:r>
                      <a:endParaRPr sz="1000" b="1" u="none" strike="noStrike" cap="none">
                        <a:solidFill>
                          <a:srgbClr val="0070C0"/>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476025">
                <a:tc>
                  <a:txBody>
                    <a:bodyPr/>
                    <a:lstStyle/>
                    <a:p>
                      <a:pPr marL="0" lvl="0" indent="0" algn="l" rtl="0">
                        <a:spcBef>
                          <a:spcPts val="0"/>
                        </a:spcBef>
                        <a:spcAft>
                          <a:spcPts val="0"/>
                        </a:spcAft>
                        <a:buClr>
                          <a:schemeClr val="dk1"/>
                        </a:buClr>
                        <a:buSzPts val="1100"/>
                        <a:buFont typeface="Arial"/>
                        <a:buNone/>
                      </a:pPr>
                      <a:r>
                        <a:rPr lang="en-US" sz="1000">
                          <a:solidFill>
                            <a:schemeClr val="dk1"/>
                          </a:solidFill>
                          <a:latin typeface="Comic Sans MS"/>
                          <a:ea typeface="Comic Sans MS"/>
                          <a:cs typeface="Comic Sans MS"/>
                          <a:sym typeface="Comic Sans MS"/>
                        </a:rPr>
                        <a:t>2.1 Further develop and embed pupil voice to influence teaching and learning</a:t>
                      </a:r>
                      <a:endParaRPr sz="1000">
                        <a:solidFill>
                          <a:schemeClr val="dk1"/>
                        </a:solidFill>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US" sz="1000">
                          <a:solidFill>
                            <a:schemeClr val="dk1"/>
                          </a:solidFill>
                          <a:latin typeface="Comic Sans MS"/>
                          <a:ea typeface="Comic Sans MS"/>
                          <a:cs typeface="Comic Sans MS"/>
                          <a:sym typeface="Comic Sans MS"/>
                        </a:rPr>
                        <a:t>2.2 Strengthen pedagogical approaches that develop pupil independence, collaboration and critical thinking</a:t>
                      </a:r>
                      <a:endParaRPr sz="1000">
                        <a:solidFill>
                          <a:schemeClr val="dk1"/>
                        </a:solidFill>
                      </a:endParaRPr>
                    </a:p>
                    <a:p>
                      <a:pPr marL="0" lvl="0" indent="0" algn="l" rtl="0">
                        <a:spcBef>
                          <a:spcPts val="1200"/>
                        </a:spcBef>
                        <a:spcAft>
                          <a:spcPts val="0"/>
                        </a:spcAft>
                        <a:buClr>
                          <a:schemeClr val="dk1"/>
                        </a:buClr>
                        <a:buSzPts val="1100"/>
                        <a:buFont typeface="Arial"/>
                        <a:buNone/>
                      </a:pPr>
                      <a:r>
                        <a:rPr lang="en-US" sz="1000">
                          <a:solidFill>
                            <a:schemeClr val="dk1"/>
                          </a:solidFill>
                          <a:latin typeface="Comic Sans MS"/>
                          <a:ea typeface="Comic Sans MS"/>
                          <a:cs typeface="Comic Sans MS"/>
                          <a:sym typeface="Comic Sans MS"/>
                        </a:rPr>
                        <a:t>2.3 Further develop foundation learning pedagogy through pupil influence and targeted professional support</a:t>
                      </a:r>
                      <a:endParaRPr sz="1000" b="1">
                        <a:solidFill>
                          <a:schemeClr val="dk1"/>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2758425">
                <a:tc>
                  <a:txBody>
                    <a:bodyPr/>
                    <a:lstStyle/>
                    <a:p>
                      <a:pPr marL="0" lvl="0" indent="0" algn="l" rtl="0">
                        <a:lnSpc>
                          <a:spcPct val="115000"/>
                        </a:lnSpc>
                        <a:spcBef>
                          <a:spcPts val="1200"/>
                        </a:spcBef>
                        <a:spcAft>
                          <a:spcPts val="0"/>
                        </a:spcAft>
                        <a:buClr>
                          <a:schemeClr val="dk1"/>
                        </a:buClr>
                        <a:buSzPts val="1100"/>
                        <a:buFont typeface="Arial"/>
                        <a:buNone/>
                      </a:pPr>
                      <a:r>
                        <a:rPr lang="en-US" sz="1000" b="1" dirty="0">
                          <a:solidFill>
                            <a:schemeClr val="dk1"/>
                          </a:solidFill>
                          <a:latin typeface="Comic Sans MS"/>
                          <a:ea typeface="Comic Sans MS"/>
                          <a:cs typeface="Comic Sans MS"/>
                          <a:sym typeface="Comic Sans MS"/>
                        </a:rPr>
                        <a:t>Why: </a:t>
                      </a:r>
                      <a:r>
                        <a:rPr lang="en-US" sz="1000" dirty="0">
                          <a:solidFill>
                            <a:schemeClr val="dk1"/>
                          </a:solidFill>
                          <a:latin typeface="Comic Sans MS"/>
                          <a:ea typeface="Comic Sans MS"/>
                          <a:cs typeface="Comic Sans MS"/>
                          <a:sym typeface="Comic Sans MS"/>
                        </a:rPr>
                        <a:t>We want children to use their learning  in real-life situations and become more independent. We are creating more opportunities for them to make choices and take ownership of their learning.</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1200"/>
                        </a:spcAft>
                        <a:buClr>
                          <a:schemeClr val="dk1"/>
                        </a:buClr>
                        <a:buSzPts val="1100"/>
                        <a:buFont typeface="Arial"/>
                        <a:buNone/>
                      </a:pPr>
                      <a:r>
                        <a:rPr lang="en-US" sz="1000" b="1" dirty="0">
                          <a:solidFill>
                            <a:schemeClr val="dk1"/>
                          </a:solidFill>
                          <a:latin typeface="Comic Sans MS"/>
                          <a:ea typeface="Comic Sans MS"/>
                          <a:cs typeface="Comic Sans MS"/>
                          <a:sym typeface="Comic Sans MS"/>
                        </a:rPr>
                        <a:t>Impact: </a:t>
                      </a:r>
                      <a:r>
                        <a:rPr lang="en-US" sz="1000" dirty="0">
                          <a:solidFill>
                            <a:schemeClr val="dk1"/>
                          </a:solidFill>
                          <a:latin typeface="Comic Sans MS"/>
                          <a:ea typeface="Comic Sans MS"/>
                          <a:cs typeface="Comic Sans MS"/>
                          <a:sym typeface="Comic Sans MS"/>
                        </a:rPr>
                        <a:t>Children will become confident, independent learners who can apply their skills in meaningful contexts. They will develop resilience, problem-solving skills and confidence in their own learning.</a:t>
                      </a:r>
                      <a:endParaRPr sz="1000" b="1" dirty="0">
                        <a:solidFill>
                          <a:schemeClr val="dk1"/>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graphicFrame>
        <p:nvGraphicFramePr>
          <p:cNvPr id="104" name="Google Shape;104;p4"/>
          <p:cNvGraphicFramePr/>
          <p:nvPr>
            <p:extLst>
              <p:ext uri="{D42A27DB-BD31-4B8C-83A1-F6EECF244321}">
                <p14:modId xmlns:p14="http://schemas.microsoft.com/office/powerpoint/2010/main" val="4018147754"/>
              </p:ext>
            </p:extLst>
          </p:nvPr>
        </p:nvGraphicFramePr>
        <p:xfrm>
          <a:off x="8950896" y="655124"/>
          <a:ext cx="3019500" cy="5788775"/>
        </p:xfrm>
        <a:graphic>
          <a:graphicData uri="http://schemas.openxmlformats.org/drawingml/2006/table">
            <a:tbl>
              <a:tblPr>
                <a:noFill/>
                <a:tableStyleId>{7EE53F82-71EF-4A2C-B0C3-19468F00AE7D}</a:tableStyleId>
              </a:tblPr>
              <a:tblGrid>
                <a:gridCol w="3019500">
                  <a:extLst>
                    <a:ext uri="{9D8B030D-6E8A-4147-A177-3AD203B41FA5}">
                      <a16:colId xmlns:a16="http://schemas.microsoft.com/office/drawing/2014/main" val="20000"/>
                    </a:ext>
                  </a:extLst>
                </a:gridCol>
              </a:tblGrid>
              <a:tr h="526850">
                <a:tc>
                  <a:txBody>
                    <a:bodyPr/>
                    <a:lstStyle/>
                    <a:p>
                      <a:pPr marL="0" marR="0" lvl="0" indent="0" algn="ctr" rtl="0">
                        <a:lnSpc>
                          <a:spcPct val="115000"/>
                        </a:lnSpc>
                        <a:spcBef>
                          <a:spcPts val="0"/>
                        </a:spcBef>
                        <a:spcAft>
                          <a:spcPts val="0"/>
                        </a:spcAft>
                        <a:buClr>
                          <a:srgbClr val="000000"/>
                        </a:buClr>
                        <a:buSzPts val="1600"/>
                        <a:buFont typeface="Arial"/>
                        <a:buNone/>
                      </a:pPr>
                      <a:r>
                        <a:rPr lang="en-US" sz="1600" dirty="0">
                          <a:solidFill>
                            <a:schemeClr val="lt1"/>
                          </a:solidFill>
                          <a:latin typeface="Comic Sans MS"/>
                          <a:ea typeface="Comic Sans MS"/>
                          <a:cs typeface="Comic Sans MS"/>
                          <a:sym typeface="Comic Sans MS"/>
                        </a:rPr>
                        <a:t>Developing Leadership</a:t>
                      </a:r>
                    </a:p>
                    <a:p>
                      <a:pPr marL="0" marR="0" lvl="0" indent="0" algn="ctr" rtl="0">
                        <a:lnSpc>
                          <a:spcPct val="115000"/>
                        </a:lnSpc>
                        <a:spcBef>
                          <a:spcPts val="0"/>
                        </a:spcBef>
                        <a:spcAft>
                          <a:spcPts val="0"/>
                        </a:spcAft>
                        <a:buClr>
                          <a:srgbClr val="000000"/>
                        </a:buClr>
                        <a:buSzPts val="1600"/>
                        <a:buFont typeface="Arial"/>
                        <a:buNone/>
                      </a:pPr>
                      <a:r>
                        <a:rPr lang="en-US" sz="1000" b="0" u="none" strike="noStrike" cap="none" dirty="0">
                          <a:solidFill>
                            <a:schemeClr val="lt1"/>
                          </a:solidFill>
                          <a:latin typeface="Comic Sans MS"/>
                          <a:ea typeface="Comic Sans MS"/>
                          <a:cs typeface="Comic Sans MS"/>
                          <a:sym typeface="Comic Sans MS"/>
                        </a:rPr>
                        <a:t>(Understanding how leaders support learning)</a:t>
                      </a:r>
                      <a:endParaRPr sz="1000" b="0" u="none" strike="noStrike" cap="none" dirty="0">
                        <a:solidFill>
                          <a:schemeClr val="lt1"/>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70C0"/>
                    </a:solidFill>
                  </a:tcPr>
                </a:tc>
                <a:extLst>
                  <a:ext uri="{0D108BD9-81ED-4DB2-BD59-A6C34878D82A}">
                    <a16:rowId xmlns:a16="http://schemas.microsoft.com/office/drawing/2014/main" val="10000"/>
                  </a:ext>
                </a:extLst>
              </a:tr>
              <a:tr h="979500">
                <a:tc>
                  <a:txBody>
                    <a:bodyPr/>
                    <a:lstStyle/>
                    <a:p>
                      <a:pPr marL="0" lvl="0" indent="0" algn="ctr" rtl="0">
                        <a:spcBef>
                          <a:spcPts val="0"/>
                        </a:spcBef>
                        <a:spcAft>
                          <a:spcPts val="0"/>
                        </a:spcAft>
                        <a:buClr>
                          <a:schemeClr val="dk1"/>
                        </a:buClr>
                        <a:buSzPts val="1100"/>
                        <a:buFont typeface="Arial"/>
                        <a:buNone/>
                      </a:pPr>
                      <a:r>
                        <a:rPr lang="en-US" sz="1000" dirty="0">
                          <a:solidFill>
                            <a:srgbClr val="0070C0"/>
                          </a:solidFill>
                          <a:latin typeface="Comic Sans MS"/>
                          <a:ea typeface="Comic Sans MS"/>
                          <a:cs typeface="Comic Sans MS"/>
                          <a:sym typeface="Comic Sans MS"/>
                        </a:rPr>
                        <a:t>To adapt active leadership at all levels.</a:t>
                      </a:r>
                      <a:endParaRPr sz="1000" b="1" u="none" strike="noStrike" cap="none" dirty="0">
                        <a:solidFill>
                          <a:srgbClr val="0070C0"/>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524000">
                <a:tc>
                  <a:txBody>
                    <a:bodyPr/>
                    <a:lstStyle/>
                    <a:p>
                      <a:pPr marL="0" lvl="0" indent="0" algn="l" rtl="0">
                        <a:spcBef>
                          <a:spcPts val="0"/>
                        </a:spcBef>
                        <a:spcAft>
                          <a:spcPts val="0"/>
                        </a:spcAft>
                        <a:buClr>
                          <a:schemeClr val="dk1"/>
                        </a:buClr>
                        <a:buSzPts val="1100"/>
                        <a:buFont typeface="Arial"/>
                        <a:buNone/>
                      </a:pPr>
                      <a:r>
                        <a:rPr lang="en-US" sz="1000">
                          <a:solidFill>
                            <a:schemeClr val="dk1"/>
                          </a:solidFill>
                          <a:latin typeface="Comic Sans MS"/>
                          <a:ea typeface="Comic Sans MS"/>
                          <a:cs typeface="Comic Sans MS"/>
                          <a:sym typeface="Comic Sans MS"/>
                        </a:rPr>
                        <a:t>3.1 Clarify and define the roles and responsibilities of the new Senior Leadership Team (SLT)</a:t>
                      </a:r>
                      <a:endParaRPr sz="1000">
                        <a:solidFill>
                          <a:schemeClr val="dk1"/>
                        </a:solidFill>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US" sz="1000">
                          <a:solidFill>
                            <a:schemeClr val="dk1"/>
                          </a:solidFill>
                          <a:latin typeface="Comic Sans MS"/>
                          <a:ea typeface="Comic Sans MS"/>
                          <a:cs typeface="Comic Sans MS"/>
                          <a:sym typeface="Comic Sans MS"/>
                        </a:rPr>
                        <a:t>3.2 Further develop staff understanding of and involvement in MER</a:t>
                      </a:r>
                      <a:endParaRPr sz="1000">
                        <a:solidFill>
                          <a:schemeClr val="dk1"/>
                        </a:solidFill>
                        <a:latin typeface="Comic Sans MS"/>
                        <a:ea typeface="Comic Sans MS"/>
                        <a:cs typeface="Comic Sans MS"/>
                        <a:sym typeface="Comic Sans MS"/>
                      </a:endParaRPr>
                    </a:p>
                    <a:p>
                      <a:pPr marL="0" lvl="0" indent="0" algn="l" rtl="0">
                        <a:spcBef>
                          <a:spcPts val="1200"/>
                        </a:spcBef>
                        <a:spcAft>
                          <a:spcPts val="0"/>
                        </a:spcAft>
                        <a:buClr>
                          <a:schemeClr val="dk1"/>
                        </a:buClr>
                        <a:buSzPts val="1100"/>
                        <a:buFont typeface="Arial"/>
                        <a:buNone/>
                      </a:pPr>
                      <a:r>
                        <a:rPr lang="en-US" sz="1000">
                          <a:solidFill>
                            <a:schemeClr val="dk1"/>
                          </a:solidFill>
                          <a:latin typeface="Comic Sans MS"/>
                          <a:ea typeface="Comic Sans MS"/>
                          <a:cs typeface="Comic Sans MS"/>
                          <a:sym typeface="Comic Sans MS"/>
                        </a:rPr>
                        <a:t>3.3 Further develop and embed the roles of Areas of Learning and Experience (AoLE) leads</a:t>
                      </a:r>
                      <a:endParaRPr sz="1000">
                        <a:solidFill>
                          <a:schemeClr val="dk1"/>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2758425">
                <a:tc>
                  <a:txBody>
                    <a:bodyPr/>
                    <a:lstStyle/>
                    <a:p>
                      <a:pPr marL="0" lvl="0" indent="0" algn="l" rtl="0">
                        <a:lnSpc>
                          <a:spcPct val="115000"/>
                        </a:lnSpc>
                        <a:spcBef>
                          <a:spcPts val="1200"/>
                        </a:spcBef>
                        <a:spcAft>
                          <a:spcPts val="0"/>
                        </a:spcAft>
                        <a:buClr>
                          <a:schemeClr val="dk1"/>
                        </a:buClr>
                        <a:buSzPts val="1100"/>
                        <a:buFont typeface="Arial"/>
                        <a:buNone/>
                      </a:pPr>
                      <a:r>
                        <a:rPr lang="en-US" sz="1000" b="1" dirty="0">
                          <a:solidFill>
                            <a:schemeClr val="dk1"/>
                          </a:solidFill>
                          <a:latin typeface="Comic Sans MS"/>
                          <a:ea typeface="Comic Sans MS"/>
                          <a:cs typeface="Comic Sans MS"/>
                          <a:sym typeface="Comic Sans MS"/>
                        </a:rPr>
                        <a:t>Why: </a:t>
                      </a:r>
                      <a:r>
                        <a:rPr lang="en-US" sz="1000" dirty="0">
                          <a:solidFill>
                            <a:schemeClr val="dk1"/>
                          </a:solidFill>
                          <a:latin typeface="Comic Sans MS"/>
                          <a:ea typeface="Comic Sans MS"/>
                          <a:cs typeface="Comic Sans MS"/>
                          <a:sym typeface="Comic Sans MS"/>
                        </a:rPr>
                        <a:t>We are strengthening leadership across the school so that everyone has a clear role in driving school improvement. We are also continuing to build a culture of trust, teamwork and professional learning to ensure the best outcomes for all pupils.</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1200"/>
                        </a:spcAft>
                        <a:buClr>
                          <a:schemeClr val="dk1"/>
                        </a:buClr>
                        <a:buSzPts val="1100"/>
                        <a:buFont typeface="Arial"/>
                        <a:buNone/>
                      </a:pPr>
                      <a:r>
                        <a:rPr lang="en-US" sz="1000" b="1" dirty="0">
                          <a:solidFill>
                            <a:schemeClr val="dk1"/>
                          </a:solidFill>
                          <a:latin typeface="Comic Sans MS"/>
                          <a:ea typeface="Comic Sans MS"/>
                          <a:cs typeface="Comic Sans MS"/>
                          <a:sym typeface="Comic Sans MS"/>
                        </a:rPr>
                        <a:t>Impact: </a:t>
                      </a:r>
                      <a:r>
                        <a:rPr lang="en-US" sz="1000" dirty="0">
                          <a:solidFill>
                            <a:schemeClr val="dk1"/>
                          </a:solidFill>
                          <a:latin typeface="Comic Sans MS"/>
                          <a:ea typeface="Comic Sans MS"/>
                          <a:cs typeface="Comic Sans MS"/>
                          <a:sym typeface="Comic Sans MS"/>
                        </a:rPr>
                        <a:t>Strong leadership will help provide high-quality teaching and a consistent learning experience across the school. This will ensure that improvements are well planned, sustainable and have a positive impact on every child's learning and wellbeing.</a:t>
                      </a:r>
                      <a:endParaRPr sz="1000" b="1" dirty="0">
                        <a:solidFill>
                          <a:srgbClr val="00B0F0"/>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8"/>
        <p:cNvGrpSpPr/>
        <p:nvPr/>
      </p:nvGrpSpPr>
      <p:grpSpPr>
        <a:xfrm>
          <a:off x="0" y="0"/>
          <a:ext cx="0" cy="0"/>
          <a:chOff x="0" y="0"/>
          <a:chExt cx="0" cy="0"/>
        </a:xfrm>
      </p:grpSpPr>
      <p:sp>
        <p:nvSpPr>
          <p:cNvPr id="109" name="Google Shape;109;g3f4da75d5f7_0_18"/>
          <p:cNvSpPr txBox="1"/>
          <p:nvPr/>
        </p:nvSpPr>
        <p:spPr>
          <a:xfrm>
            <a:off x="2165649" y="207825"/>
            <a:ext cx="72135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US" sz="1600" u="sng" dirty="0">
                <a:solidFill>
                  <a:schemeClr val="lt1"/>
                </a:solidFill>
                <a:latin typeface="Comic Sans MS"/>
                <a:ea typeface="Comic Sans MS"/>
                <a:cs typeface="Comic Sans MS"/>
                <a:sym typeface="Comic Sans MS"/>
              </a:rPr>
              <a:t>Pupil Deprivation Grant (PDG) Plan 2026-27</a:t>
            </a:r>
            <a:endParaRPr sz="1600" b="0" i="0" u="sng" strike="noStrike" cap="none" dirty="0">
              <a:solidFill>
                <a:schemeClr val="lt1"/>
              </a:solidFill>
              <a:latin typeface="Comic Sans MS"/>
              <a:ea typeface="Comic Sans MS"/>
              <a:cs typeface="Comic Sans MS"/>
              <a:sym typeface="Comic Sans MS"/>
            </a:endParaRPr>
          </a:p>
        </p:txBody>
      </p:sp>
      <p:pic>
        <p:nvPicPr>
          <p:cNvPr id="110" name="Google Shape;110;g3f4da75d5f7_0_18" descr="A screenshot of a computer&#10;&#10;AI-generated content may be incorrect."/>
          <p:cNvPicPr preferRelativeResize="0"/>
          <p:nvPr/>
        </p:nvPicPr>
        <p:blipFill rotWithShape="1">
          <a:blip r:embed="rId4">
            <a:alphaModFix/>
          </a:blip>
          <a:srcRect l="6835" t="-3570" r="-1246" b="2140"/>
          <a:stretch/>
        </p:blipFill>
        <p:spPr>
          <a:xfrm>
            <a:off x="11483374" y="123371"/>
            <a:ext cx="596501" cy="557681"/>
          </a:xfrm>
          <a:prstGeom prst="rect">
            <a:avLst/>
          </a:prstGeom>
          <a:solidFill>
            <a:srgbClr val="ECECEC"/>
          </a:solidFill>
          <a:ln w="88900" cap="sq" cmpd="sng">
            <a:solidFill>
              <a:srgbClr val="FFFFFF"/>
            </a:solidFill>
            <a:prstDash val="solid"/>
            <a:miter lim="8000"/>
            <a:headEnd type="none" w="sm" len="sm"/>
            <a:tailEnd type="none" w="sm" len="sm"/>
          </a:ln>
          <a:effectLst>
            <a:outerShdw blurRad="55000" dist="18000" dir="5400000" algn="tl" rotWithShape="0">
              <a:srgbClr val="000000">
                <a:alpha val="40000"/>
              </a:srgbClr>
            </a:outerShdw>
          </a:effectLst>
        </p:spPr>
      </p:pic>
      <p:graphicFrame>
        <p:nvGraphicFramePr>
          <p:cNvPr id="111" name="Google Shape;111;g3f4da75d5f7_0_18"/>
          <p:cNvGraphicFramePr/>
          <p:nvPr>
            <p:extLst>
              <p:ext uri="{D42A27DB-BD31-4B8C-83A1-F6EECF244321}">
                <p14:modId xmlns:p14="http://schemas.microsoft.com/office/powerpoint/2010/main" val="2715919661"/>
              </p:ext>
            </p:extLst>
          </p:nvPr>
        </p:nvGraphicFramePr>
        <p:xfrm>
          <a:off x="104843" y="854644"/>
          <a:ext cx="3809525" cy="5630089"/>
        </p:xfrm>
        <a:graphic>
          <a:graphicData uri="http://schemas.openxmlformats.org/drawingml/2006/table">
            <a:tbl>
              <a:tblPr>
                <a:noFill/>
                <a:tableStyleId>{7EE53F82-71EF-4A2C-B0C3-19468F00AE7D}</a:tableStyleId>
              </a:tblPr>
              <a:tblGrid>
                <a:gridCol w="3809525">
                  <a:extLst>
                    <a:ext uri="{9D8B030D-6E8A-4147-A177-3AD203B41FA5}">
                      <a16:colId xmlns:a16="http://schemas.microsoft.com/office/drawing/2014/main" val="20000"/>
                    </a:ext>
                  </a:extLst>
                </a:gridCol>
              </a:tblGrid>
              <a:tr h="589228">
                <a:tc>
                  <a:txBody>
                    <a:bodyPr/>
                    <a:lstStyle/>
                    <a:p>
                      <a:pPr marL="0" marR="0" lvl="0" indent="0" algn="ctr" rtl="0">
                        <a:lnSpc>
                          <a:spcPct val="115000"/>
                        </a:lnSpc>
                        <a:spcBef>
                          <a:spcPts val="0"/>
                        </a:spcBef>
                        <a:spcAft>
                          <a:spcPts val="0"/>
                        </a:spcAft>
                        <a:buClr>
                          <a:srgbClr val="000000"/>
                        </a:buClr>
                        <a:buSzPts val="1600"/>
                        <a:buFont typeface="Arial"/>
                        <a:buNone/>
                      </a:pPr>
                      <a:r>
                        <a:rPr lang="en-US" sz="1600" dirty="0">
                          <a:solidFill>
                            <a:schemeClr val="lt1"/>
                          </a:solidFill>
                          <a:latin typeface="Comic Sans MS"/>
                          <a:ea typeface="Comic Sans MS"/>
                          <a:cs typeface="Comic Sans MS"/>
                          <a:sym typeface="Comic Sans MS"/>
                        </a:rPr>
                        <a:t>Developing Curriculum</a:t>
                      </a:r>
                    </a:p>
                    <a:p>
                      <a:pPr marL="0" marR="0" lvl="0" indent="0" algn="ctr" defTabSz="914400" rtl="0" eaLnBrk="1" fontAlgn="auto" latinLnBrk="0" hangingPunct="1">
                        <a:lnSpc>
                          <a:spcPct val="115000"/>
                        </a:lnSpc>
                        <a:spcBef>
                          <a:spcPts val="0"/>
                        </a:spcBef>
                        <a:spcAft>
                          <a:spcPts val="0"/>
                        </a:spcAft>
                        <a:buClr>
                          <a:srgbClr val="000000"/>
                        </a:buClr>
                        <a:buSzPts val="1600"/>
                        <a:buFont typeface="Arial"/>
                        <a:buNone/>
                        <a:tabLst/>
                        <a:defRPr/>
                      </a:pPr>
                      <a:r>
                        <a:rPr lang="en-US" sz="1000" b="0" u="none" strike="noStrike" cap="none" dirty="0">
                          <a:solidFill>
                            <a:schemeClr val="lt1"/>
                          </a:solidFill>
                          <a:latin typeface="Comic Sans MS"/>
                          <a:ea typeface="Comic Sans MS"/>
                          <a:cs typeface="Comic Sans MS"/>
                          <a:sym typeface="Comic Sans MS"/>
                        </a:rPr>
                        <a:t>(Understanding what learning happens)</a:t>
                      </a: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70C0"/>
                    </a:solidFill>
                  </a:tcPr>
                </a:tc>
                <a:extLst>
                  <a:ext uri="{0D108BD9-81ED-4DB2-BD59-A6C34878D82A}">
                    <a16:rowId xmlns:a16="http://schemas.microsoft.com/office/drawing/2014/main" val="10000"/>
                  </a:ext>
                </a:extLst>
              </a:tr>
              <a:tr h="784900">
                <a:tc>
                  <a:txBody>
                    <a:bodyPr/>
                    <a:lstStyle/>
                    <a:p>
                      <a:pPr marL="0" lvl="0" indent="0" algn="ctr" rtl="0">
                        <a:spcBef>
                          <a:spcPts val="0"/>
                        </a:spcBef>
                        <a:spcAft>
                          <a:spcPts val="0"/>
                        </a:spcAft>
                        <a:buClr>
                          <a:schemeClr val="dk1"/>
                        </a:buClr>
                        <a:buSzPts val="1400"/>
                        <a:buFont typeface="Arial"/>
                        <a:buNone/>
                      </a:pPr>
                      <a:r>
                        <a:rPr lang="en-US" sz="1000" dirty="0">
                          <a:solidFill>
                            <a:srgbClr val="0070C0"/>
                          </a:solidFill>
                          <a:latin typeface="Comic Sans MS"/>
                          <a:ea typeface="Comic Sans MS"/>
                          <a:cs typeface="Comic Sans MS"/>
                          <a:sym typeface="Comic Sans MS"/>
                        </a:rPr>
                        <a:t>To refine and continue to embed a Curriculum for Wales that is increasingly shaped by learner voice and the local community, ensuring learning is relevant, progressive and improves outcomes for all pupils.</a:t>
                      </a:r>
                      <a:endParaRPr sz="1000" b="1" u="none" strike="noStrike" cap="none" dirty="0">
                        <a:solidFill>
                          <a:srgbClr val="0070C0"/>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4255961">
                <a:tc>
                  <a:txBody>
                    <a:bodyPr/>
                    <a:lstStyle/>
                    <a:p>
                      <a:pPr marL="0" lvl="0" indent="0" algn="l" rtl="0">
                        <a:lnSpc>
                          <a:spcPct val="115000"/>
                        </a:lnSpc>
                        <a:spcBef>
                          <a:spcPts val="1200"/>
                        </a:spcBef>
                        <a:spcAft>
                          <a:spcPts val="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Develop a consistent whole-school approach to pupil voice, ensuring learners contribute meaningfully to curriculum planning, learning experiences and school improvement decisions through regular consultation, floor books and pupil leadership opportunities.</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Continue to use </a:t>
                      </a:r>
                      <a:r>
                        <a:rPr lang="en-US" sz="1000" dirty="0">
                          <a:solidFill>
                            <a:schemeClr val="dk1"/>
                          </a:solidFill>
                          <a:latin typeface="Comic Sans MS"/>
                          <a:ea typeface="Comic Sans MS"/>
                          <a:cs typeface="Comic Sans MS"/>
                          <a:sym typeface="Comic Sans MS"/>
                          <a:hlinkClick r:id="rId5"/>
                        </a:rPr>
                        <a:t>the </a:t>
                      </a:r>
                      <a:r>
                        <a:rPr lang="en-US" sz="1000" dirty="0" err="1">
                          <a:solidFill>
                            <a:schemeClr val="dk1"/>
                          </a:solidFill>
                          <a:latin typeface="Comic Sans MS"/>
                          <a:ea typeface="Comic Sans MS"/>
                          <a:cs typeface="Comic Sans MS"/>
                          <a:sym typeface="Comic Sans MS"/>
                          <a:hlinkClick r:id="rId5"/>
                        </a:rPr>
                        <a:t>WellComm</a:t>
                      </a:r>
                      <a:r>
                        <a:rPr lang="en-US" sz="1000" dirty="0">
                          <a:solidFill>
                            <a:schemeClr val="dk1"/>
                          </a:solidFill>
                          <a:latin typeface="Comic Sans MS"/>
                          <a:ea typeface="Comic Sans MS"/>
                          <a:cs typeface="Comic Sans MS"/>
                          <a:sym typeface="Comic Sans MS"/>
                          <a:hlinkClick r:id="rId5"/>
                        </a:rPr>
                        <a:t> Speech and Language Toolkit </a:t>
                      </a:r>
                      <a:r>
                        <a:rPr lang="en-US" sz="1000" dirty="0">
                          <a:solidFill>
                            <a:schemeClr val="dk1"/>
                          </a:solidFill>
                          <a:latin typeface="Comic Sans MS"/>
                          <a:ea typeface="Comic Sans MS"/>
                          <a:cs typeface="Comic Sans MS"/>
                          <a:sym typeface="Comic Sans MS"/>
                        </a:rPr>
                        <a:t>to identify pupils' communication needs and deliver targeted interventions that develop expressive and receptive language, vocabulary and confidence in communication.</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Continue to embed </a:t>
                      </a:r>
                      <a:r>
                        <a:rPr lang="en-US" sz="1000" dirty="0">
                          <a:solidFill>
                            <a:schemeClr val="dk1"/>
                          </a:solidFill>
                          <a:latin typeface="Comic Sans MS"/>
                          <a:ea typeface="Comic Sans MS"/>
                          <a:cs typeface="Comic Sans MS"/>
                          <a:sym typeface="Comic Sans MS"/>
                          <a:hlinkClick r:id="rId6"/>
                        </a:rPr>
                        <a:t>Attention Autism </a:t>
                      </a:r>
                      <a:r>
                        <a:rPr lang="en-US" sz="1000" dirty="0">
                          <a:solidFill>
                            <a:schemeClr val="dk1"/>
                          </a:solidFill>
                          <a:latin typeface="Comic Sans MS"/>
                          <a:ea typeface="Comic Sans MS"/>
                          <a:cs typeface="Comic Sans MS"/>
                          <a:sym typeface="Comic Sans MS"/>
                        </a:rPr>
                        <a:t>strategies across the school through ongoing staff development and the use of engaging, structured activities that improve attention, concentration, listening skills and readiness to learn.</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120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Introduce a </a:t>
                      </a:r>
                      <a:r>
                        <a:rPr lang="en-US" sz="1000" dirty="0">
                          <a:solidFill>
                            <a:schemeClr val="dk1"/>
                          </a:solidFill>
                          <a:latin typeface="Comic Sans MS"/>
                          <a:ea typeface="Comic Sans MS"/>
                          <a:cs typeface="Comic Sans MS"/>
                          <a:sym typeface="Comic Sans MS"/>
                          <a:hlinkClick r:id="rId7"/>
                        </a:rPr>
                        <a:t>nurture intervention </a:t>
                      </a:r>
                      <a:r>
                        <a:rPr lang="en-US" sz="1000" dirty="0">
                          <a:solidFill>
                            <a:schemeClr val="dk1"/>
                          </a:solidFill>
                          <a:latin typeface="Comic Sans MS"/>
                          <a:ea typeface="Comic Sans MS"/>
                          <a:cs typeface="Comic Sans MS"/>
                          <a:sym typeface="Comic Sans MS"/>
                        </a:rPr>
                        <a:t>by providing staff training, developing a dedicated nurturing learning environment and purchasing resources to support emotional wellbeing, self-regulation, resilience and social skills</a:t>
                      </a:r>
                      <a:r>
                        <a:rPr lang="en-US" sz="1000" b="1" dirty="0">
                          <a:solidFill>
                            <a:schemeClr val="dk1"/>
                          </a:solidFill>
                          <a:latin typeface="Comic Sans MS"/>
                          <a:ea typeface="Comic Sans MS"/>
                          <a:cs typeface="Comic Sans MS"/>
                          <a:sym typeface="Comic Sans MS"/>
                        </a:rPr>
                        <a:t>.</a:t>
                      </a:r>
                      <a:endParaRPr sz="1000" b="1" dirty="0">
                        <a:solidFill>
                          <a:schemeClr val="dk1"/>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bl>
          </a:graphicData>
        </a:graphic>
      </p:graphicFrame>
      <p:graphicFrame>
        <p:nvGraphicFramePr>
          <p:cNvPr id="112" name="Google Shape;112;g3f4da75d5f7_0_18"/>
          <p:cNvGraphicFramePr/>
          <p:nvPr>
            <p:extLst>
              <p:ext uri="{D42A27DB-BD31-4B8C-83A1-F6EECF244321}">
                <p14:modId xmlns:p14="http://schemas.microsoft.com/office/powerpoint/2010/main" val="1061724830"/>
              </p:ext>
            </p:extLst>
          </p:nvPr>
        </p:nvGraphicFramePr>
        <p:xfrm>
          <a:off x="4187600" y="854643"/>
          <a:ext cx="3809525" cy="5630091"/>
        </p:xfrm>
        <a:graphic>
          <a:graphicData uri="http://schemas.openxmlformats.org/drawingml/2006/table">
            <a:tbl>
              <a:tblPr>
                <a:noFill/>
                <a:tableStyleId>{7EE53F82-71EF-4A2C-B0C3-19468F00AE7D}</a:tableStyleId>
              </a:tblPr>
              <a:tblGrid>
                <a:gridCol w="3809525">
                  <a:extLst>
                    <a:ext uri="{9D8B030D-6E8A-4147-A177-3AD203B41FA5}">
                      <a16:colId xmlns:a16="http://schemas.microsoft.com/office/drawing/2014/main" val="20000"/>
                    </a:ext>
                  </a:extLst>
                </a:gridCol>
              </a:tblGrid>
              <a:tr h="569951">
                <a:tc>
                  <a:txBody>
                    <a:bodyPr/>
                    <a:lstStyle/>
                    <a:p>
                      <a:pPr marL="0" marR="0" lvl="0" indent="0" algn="ctr" rtl="0">
                        <a:lnSpc>
                          <a:spcPct val="115000"/>
                        </a:lnSpc>
                        <a:spcBef>
                          <a:spcPts val="0"/>
                        </a:spcBef>
                        <a:spcAft>
                          <a:spcPts val="0"/>
                        </a:spcAft>
                        <a:buClr>
                          <a:srgbClr val="000000"/>
                        </a:buClr>
                        <a:buSzPts val="1600"/>
                        <a:buFont typeface="Arial"/>
                        <a:buNone/>
                      </a:pPr>
                      <a:r>
                        <a:rPr lang="en-US" sz="1600" dirty="0">
                          <a:solidFill>
                            <a:schemeClr val="lt1"/>
                          </a:solidFill>
                          <a:latin typeface="Comic Sans MS"/>
                          <a:ea typeface="Comic Sans MS"/>
                          <a:cs typeface="Comic Sans MS"/>
                          <a:sym typeface="Comic Sans MS"/>
                        </a:rPr>
                        <a:t>Developing Pedagogy</a:t>
                      </a:r>
                    </a:p>
                    <a:p>
                      <a:pPr marL="0" marR="0" lvl="0" indent="0" algn="ctr" defTabSz="914400" rtl="0" eaLnBrk="1" fontAlgn="auto" latinLnBrk="0" hangingPunct="1">
                        <a:lnSpc>
                          <a:spcPct val="115000"/>
                        </a:lnSpc>
                        <a:spcBef>
                          <a:spcPts val="0"/>
                        </a:spcBef>
                        <a:spcAft>
                          <a:spcPts val="0"/>
                        </a:spcAft>
                        <a:buClr>
                          <a:srgbClr val="000000"/>
                        </a:buClr>
                        <a:buSzPts val="1600"/>
                        <a:buFont typeface="Arial"/>
                        <a:buNone/>
                        <a:tabLst/>
                        <a:defRPr/>
                      </a:pPr>
                      <a:r>
                        <a:rPr lang="en-US" sz="1000" b="0" u="none" strike="noStrike" cap="none" dirty="0">
                          <a:solidFill>
                            <a:schemeClr val="lt1"/>
                          </a:solidFill>
                          <a:latin typeface="Comic Sans MS"/>
                          <a:ea typeface="Comic Sans MS"/>
                          <a:cs typeface="Comic Sans MS"/>
                          <a:sym typeface="Comic Sans MS"/>
                        </a:rPr>
                        <a:t>(Understanding how learning happens)</a:t>
                      </a: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70C0"/>
                    </a:solidFill>
                  </a:tcPr>
                </a:tc>
                <a:extLst>
                  <a:ext uri="{0D108BD9-81ED-4DB2-BD59-A6C34878D82A}">
                    <a16:rowId xmlns:a16="http://schemas.microsoft.com/office/drawing/2014/main" val="10000"/>
                  </a:ext>
                </a:extLst>
              </a:tr>
              <a:tr h="729572">
                <a:tc>
                  <a:txBody>
                    <a:bodyPr/>
                    <a:lstStyle/>
                    <a:p>
                      <a:pPr marL="0" lvl="0" indent="0" algn="ctr" rtl="0">
                        <a:spcBef>
                          <a:spcPts val="0"/>
                        </a:spcBef>
                        <a:spcAft>
                          <a:spcPts val="0"/>
                        </a:spcAft>
                        <a:buClr>
                          <a:schemeClr val="dk1"/>
                        </a:buClr>
                        <a:buSzPts val="1100"/>
                        <a:buFont typeface="Arial"/>
                        <a:buNone/>
                      </a:pPr>
                      <a:r>
                        <a:rPr lang="en-US" sz="1000" dirty="0">
                          <a:solidFill>
                            <a:srgbClr val="0070C0"/>
                          </a:solidFill>
                          <a:latin typeface="Comic Sans MS"/>
                          <a:ea typeface="Comic Sans MS"/>
                          <a:cs typeface="Comic Sans MS"/>
                          <a:sym typeface="Comic Sans MS"/>
                        </a:rPr>
                        <a:t>To embed consistent pedagogical approaches across the school that enable pupils to work independently, collaborate effectively and apply their learning in authentic, real-life contexts.</a:t>
                      </a:r>
                      <a:endParaRPr sz="1000" b="1" u="none" strike="noStrike" cap="none" dirty="0">
                        <a:solidFill>
                          <a:srgbClr val="0070C0"/>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4330568">
                <a:tc>
                  <a:txBody>
                    <a:bodyPr/>
                    <a:lstStyle/>
                    <a:p>
                      <a:pPr marL="0" lvl="0" indent="0" algn="l" rtl="0">
                        <a:lnSpc>
                          <a:spcPct val="115000"/>
                        </a:lnSpc>
                        <a:spcBef>
                          <a:spcPts val="1200"/>
                        </a:spcBef>
                        <a:spcAft>
                          <a:spcPts val="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Increase opportunities for pupils, particularly those eligible for Free School Meals (FSM), to influence their learning, helping them to become confident, engaged learners who take ownership of their progress.</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Provide staff with professional learning in </a:t>
                      </a:r>
                      <a:r>
                        <a:rPr lang="en-US" sz="1000" dirty="0">
                          <a:solidFill>
                            <a:schemeClr val="dk1"/>
                          </a:solidFill>
                          <a:latin typeface="Comic Sans MS"/>
                          <a:ea typeface="Comic Sans MS"/>
                          <a:cs typeface="Comic Sans MS"/>
                          <a:sym typeface="Comic Sans MS"/>
                          <a:hlinkClick r:id="rId8"/>
                        </a:rPr>
                        <a:t>adaptive teaching </a:t>
                      </a:r>
                      <a:r>
                        <a:rPr lang="en-US" sz="1000" dirty="0">
                          <a:solidFill>
                            <a:schemeClr val="dk1"/>
                          </a:solidFill>
                          <a:latin typeface="Comic Sans MS"/>
                          <a:ea typeface="Comic Sans MS"/>
                          <a:cs typeface="Comic Sans MS"/>
                          <a:sym typeface="Comic Sans MS"/>
                        </a:rPr>
                        <a:t>so that learning is consistently well matched to pupils' individual needs, ensuring the right balance of support and challenge.</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Further develop teaching approaches that encourage independence, collaboration, critical thinking and problem-solving through meaningful, real-life learning experiences.</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Extend </a:t>
                      </a:r>
                      <a:r>
                        <a:rPr lang="en-US" sz="1000" dirty="0">
                          <a:solidFill>
                            <a:schemeClr val="dk1"/>
                          </a:solidFill>
                          <a:latin typeface="Comic Sans MS"/>
                          <a:ea typeface="Comic Sans MS"/>
                          <a:cs typeface="Comic Sans MS"/>
                          <a:sym typeface="Comic Sans MS"/>
                          <a:hlinkClick r:id="rId9"/>
                        </a:rPr>
                        <a:t>Foundation Learning principles </a:t>
                      </a:r>
                      <a:r>
                        <a:rPr lang="en-US" sz="1000" dirty="0">
                          <a:solidFill>
                            <a:schemeClr val="dk1"/>
                          </a:solidFill>
                          <a:latin typeface="Comic Sans MS"/>
                          <a:ea typeface="Comic Sans MS"/>
                          <a:cs typeface="Comic Sans MS"/>
                          <a:sym typeface="Comic Sans MS"/>
                        </a:rPr>
                        <a:t>across the school, building on effective early years practice to create engaging learning experiences that deepen understanding and support strong progress for all learners.</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120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Provide training for teachers and Learning Support Assistants on the </a:t>
                      </a:r>
                      <a:r>
                        <a:rPr lang="en-US" sz="1000" dirty="0">
                          <a:solidFill>
                            <a:schemeClr val="dk1"/>
                          </a:solidFill>
                          <a:latin typeface="Comic Sans MS"/>
                          <a:ea typeface="Comic Sans MS"/>
                          <a:cs typeface="Comic Sans MS"/>
                          <a:sym typeface="Comic Sans MS"/>
                          <a:hlinkClick r:id="rId10"/>
                        </a:rPr>
                        <a:t>role of the enabling adult</a:t>
                      </a:r>
                      <a:r>
                        <a:rPr lang="en-US" sz="1000" dirty="0">
                          <a:solidFill>
                            <a:schemeClr val="dk1"/>
                          </a:solidFill>
                          <a:latin typeface="Comic Sans MS"/>
                          <a:ea typeface="Comic Sans MS"/>
                          <a:cs typeface="Comic Sans MS"/>
                          <a:sym typeface="Comic Sans MS"/>
                        </a:rPr>
                        <a:t>, ensuring adult interactions promote independence, extend children's thinking and help every learner achieve their full potential.</a:t>
                      </a:r>
                      <a:endParaRPr sz="1000" dirty="0">
                        <a:solidFill>
                          <a:schemeClr val="dk1"/>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bl>
          </a:graphicData>
        </a:graphic>
      </p:graphicFrame>
      <p:graphicFrame>
        <p:nvGraphicFramePr>
          <p:cNvPr id="113" name="Google Shape;113;g3f4da75d5f7_0_18"/>
          <p:cNvGraphicFramePr/>
          <p:nvPr>
            <p:extLst>
              <p:ext uri="{D42A27DB-BD31-4B8C-83A1-F6EECF244321}">
                <p14:modId xmlns:p14="http://schemas.microsoft.com/office/powerpoint/2010/main" val="953009122"/>
              </p:ext>
            </p:extLst>
          </p:nvPr>
        </p:nvGraphicFramePr>
        <p:xfrm>
          <a:off x="8277634" y="854643"/>
          <a:ext cx="3809525" cy="5630091"/>
        </p:xfrm>
        <a:graphic>
          <a:graphicData uri="http://schemas.openxmlformats.org/drawingml/2006/table">
            <a:tbl>
              <a:tblPr>
                <a:noFill/>
                <a:tableStyleId>{7EE53F82-71EF-4A2C-B0C3-19468F00AE7D}</a:tableStyleId>
              </a:tblPr>
              <a:tblGrid>
                <a:gridCol w="3809525">
                  <a:extLst>
                    <a:ext uri="{9D8B030D-6E8A-4147-A177-3AD203B41FA5}">
                      <a16:colId xmlns:a16="http://schemas.microsoft.com/office/drawing/2014/main" val="20000"/>
                    </a:ext>
                  </a:extLst>
                </a:gridCol>
              </a:tblGrid>
              <a:tr h="650307">
                <a:tc>
                  <a:txBody>
                    <a:bodyPr/>
                    <a:lstStyle/>
                    <a:p>
                      <a:pPr marL="0" marR="0" lvl="0" indent="0" algn="ctr" rtl="0">
                        <a:lnSpc>
                          <a:spcPct val="115000"/>
                        </a:lnSpc>
                        <a:spcBef>
                          <a:spcPts val="0"/>
                        </a:spcBef>
                        <a:spcAft>
                          <a:spcPts val="0"/>
                        </a:spcAft>
                        <a:buClr>
                          <a:srgbClr val="000000"/>
                        </a:buClr>
                        <a:buSzPts val="1600"/>
                        <a:buFont typeface="Arial"/>
                        <a:buNone/>
                      </a:pPr>
                      <a:r>
                        <a:rPr lang="en-US" sz="1600" dirty="0">
                          <a:solidFill>
                            <a:schemeClr val="lt1"/>
                          </a:solidFill>
                          <a:latin typeface="Comic Sans MS"/>
                          <a:ea typeface="Comic Sans MS"/>
                          <a:cs typeface="Comic Sans MS"/>
                          <a:sym typeface="Comic Sans MS"/>
                        </a:rPr>
                        <a:t>Developing Leadership</a:t>
                      </a:r>
                    </a:p>
                    <a:p>
                      <a:pPr marL="0" marR="0" lvl="0" indent="0" algn="ctr" defTabSz="914400" rtl="0" eaLnBrk="1" fontAlgn="auto" latinLnBrk="0" hangingPunct="1">
                        <a:lnSpc>
                          <a:spcPct val="115000"/>
                        </a:lnSpc>
                        <a:spcBef>
                          <a:spcPts val="0"/>
                        </a:spcBef>
                        <a:spcAft>
                          <a:spcPts val="0"/>
                        </a:spcAft>
                        <a:buClr>
                          <a:srgbClr val="000000"/>
                        </a:buClr>
                        <a:buSzPts val="1600"/>
                        <a:buFont typeface="Arial"/>
                        <a:buNone/>
                        <a:tabLst/>
                        <a:defRPr/>
                      </a:pPr>
                      <a:r>
                        <a:rPr lang="en-US" sz="1000" b="0" u="none" strike="noStrike" cap="none" dirty="0">
                          <a:solidFill>
                            <a:schemeClr val="lt1"/>
                          </a:solidFill>
                          <a:latin typeface="Comic Sans MS"/>
                          <a:ea typeface="Comic Sans MS"/>
                          <a:cs typeface="Comic Sans MS"/>
                          <a:sym typeface="Comic Sans MS"/>
                        </a:rPr>
                        <a:t>(Understanding how leaders support learning)</a:t>
                      </a: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70C0"/>
                    </a:solidFill>
                  </a:tcPr>
                </a:tc>
                <a:extLst>
                  <a:ext uri="{0D108BD9-81ED-4DB2-BD59-A6C34878D82A}">
                    <a16:rowId xmlns:a16="http://schemas.microsoft.com/office/drawing/2014/main" val="10000"/>
                  </a:ext>
                </a:extLst>
              </a:tr>
              <a:tr h="666750">
                <a:tc>
                  <a:txBody>
                    <a:bodyPr/>
                    <a:lstStyle/>
                    <a:p>
                      <a:pPr marL="0" lvl="0" indent="0" algn="ctr" rtl="0">
                        <a:spcBef>
                          <a:spcPts val="0"/>
                        </a:spcBef>
                        <a:spcAft>
                          <a:spcPts val="0"/>
                        </a:spcAft>
                        <a:buClr>
                          <a:schemeClr val="dk1"/>
                        </a:buClr>
                        <a:buSzPts val="1100"/>
                        <a:buFont typeface="Arial"/>
                        <a:buNone/>
                      </a:pPr>
                      <a:r>
                        <a:rPr lang="en-US" sz="1000" dirty="0">
                          <a:solidFill>
                            <a:srgbClr val="0070C0"/>
                          </a:solidFill>
                          <a:latin typeface="Comic Sans MS"/>
                          <a:ea typeface="Comic Sans MS"/>
                          <a:cs typeface="Comic Sans MS"/>
                          <a:sym typeface="Comic Sans MS"/>
                        </a:rPr>
                        <a:t>To adapt active leadership at all levels.</a:t>
                      </a:r>
                      <a:endParaRPr sz="1000" b="1" u="none" strike="noStrike" cap="none" dirty="0">
                        <a:solidFill>
                          <a:srgbClr val="0070C0"/>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4313034">
                <a:tc>
                  <a:txBody>
                    <a:bodyPr/>
                    <a:lstStyle/>
                    <a:p>
                      <a:pPr marL="0" lvl="0" indent="0" algn="l" rtl="0">
                        <a:lnSpc>
                          <a:spcPct val="115000"/>
                        </a:lnSpc>
                        <a:spcBef>
                          <a:spcPts val="1200"/>
                        </a:spcBef>
                        <a:spcAft>
                          <a:spcPts val="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Clearly define the roles and responsibilities of the Senior Leadership Team so leaders work together to improve teaching, remove barriers to learning and raise outcomes, particularly for pupils eligible for FSM.</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Further develop staff involvement in Monitoring, Evaluation and Review (MER), using first-hand evidence to identify what is working well and where improvements are needed to support disadvantaged learners.</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Strengthen the role of Areas of Learning and Experiences (</a:t>
                      </a:r>
                      <a:r>
                        <a:rPr lang="en-US" sz="1000" dirty="0" err="1">
                          <a:solidFill>
                            <a:schemeClr val="dk1"/>
                          </a:solidFill>
                          <a:latin typeface="Comic Sans MS"/>
                          <a:ea typeface="Comic Sans MS"/>
                          <a:cs typeface="Comic Sans MS"/>
                          <a:sym typeface="Comic Sans MS"/>
                        </a:rPr>
                        <a:t>AoLE</a:t>
                      </a:r>
                      <a:r>
                        <a:rPr lang="en-US" sz="1000" dirty="0">
                          <a:solidFill>
                            <a:schemeClr val="dk1"/>
                          </a:solidFill>
                          <a:latin typeface="Comic Sans MS"/>
                          <a:ea typeface="Comic Sans MS"/>
                          <a:cs typeface="Comic Sans MS"/>
                          <a:sym typeface="Comic Sans MS"/>
                        </a:rPr>
                        <a:t>) leaders in driving curriculum development and improving teaching, ensuring learning is engaging, appropriately challenging and enables all pupils, particularly those eligible for FSM, to make strong progress.</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Embed </a:t>
                      </a:r>
                      <a:r>
                        <a:rPr lang="en-US" sz="1000" dirty="0">
                          <a:solidFill>
                            <a:schemeClr val="dk1"/>
                          </a:solidFill>
                          <a:latin typeface="Comic Sans MS"/>
                          <a:ea typeface="Comic Sans MS"/>
                          <a:cs typeface="Comic Sans MS"/>
                          <a:sym typeface="Comic Sans MS"/>
                          <a:hlinkClick r:id="rId11"/>
                        </a:rPr>
                        <a:t>trust-based observations </a:t>
                      </a:r>
                      <a:r>
                        <a:rPr lang="en-US" sz="1000" dirty="0">
                          <a:solidFill>
                            <a:schemeClr val="dk1"/>
                          </a:solidFill>
                          <a:latin typeface="Comic Sans MS"/>
                          <a:ea typeface="Comic Sans MS"/>
                          <a:cs typeface="Comic Sans MS"/>
                          <a:sym typeface="Comic Sans MS"/>
                        </a:rPr>
                        <a:t>and professional dialogue to share effective classroom practice, with a focus on adaptive teaching, differentiation and high-quality whole-class teaching that meets the needs of all learners.</a:t>
                      </a:r>
                      <a:endParaRPr sz="1000" dirty="0">
                        <a:solidFill>
                          <a:schemeClr val="dk1"/>
                        </a:solidFill>
                        <a:latin typeface="Comic Sans MS"/>
                        <a:ea typeface="Comic Sans MS"/>
                        <a:cs typeface="Comic Sans MS"/>
                        <a:sym typeface="Comic Sans MS"/>
                      </a:endParaRPr>
                    </a:p>
                    <a:p>
                      <a:pPr marL="0" lvl="0" indent="0" algn="l" rtl="0">
                        <a:lnSpc>
                          <a:spcPct val="115000"/>
                        </a:lnSpc>
                        <a:spcBef>
                          <a:spcPts val="1200"/>
                        </a:spcBef>
                        <a:spcAft>
                          <a:spcPts val="1200"/>
                        </a:spcAft>
                        <a:buClr>
                          <a:schemeClr val="dk1"/>
                        </a:buClr>
                        <a:buSzPts val="1100"/>
                        <a:buFont typeface="Arial"/>
                        <a:buNone/>
                      </a:pPr>
                      <a:r>
                        <a:rPr lang="en-US" sz="1000" dirty="0">
                          <a:solidFill>
                            <a:schemeClr val="dk1"/>
                          </a:solidFill>
                          <a:latin typeface="Comic Sans MS"/>
                          <a:ea typeface="Comic Sans MS"/>
                          <a:cs typeface="Comic Sans MS"/>
                          <a:sym typeface="Comic Sans MS"/>
                        </a:rPr>
                        <a:t>Develop leadership at all levels through coaching and collaboration, using evidence to evaluate the impact of </a:t>
                      </a:r>
                      <a:r>
                        <a:rPr lang="en-US" sz="1000" b="0" dirty="0">
                          <a:solidFill>
                            <a:schemeClr val="tx1"/>
                          </a:solidFill>
                          <a:latin typeface="Comic Sans MS"/>
                          <a:ea typeface="Comic Sans MS"/>
                          <a:cs typeface="Comic Sans MS"/>
                          <a:sym typeface="Comic Sans MS"/>
                        </a:rPr>
                        <a:t>teaching strategies and interventions on the progress, engagement and wellbeing of pupils eligible for FSM.</a:t>
                      </a:r>
                      <a:endParaRPr sz="1000" b="0" dirty="0">
                        <a:solidFill>
                          <a:schemeClr val="tx1"/>
                        </a:solidFill>
                        <a:latin typeface="Comic Sans MS"/>
                        <a:ea typeface="Comic Sans MS"/>
                        <a:cs typeface="Comic Sans MS"/>
                        <a:sym typeface="Comic Sans MS"/>
                      </a:endParaRPr>
                    </a:p>
                  </a:txBody>
                  <a:tcPr marL="68575" marR="68575" marT="0" marB="0" anchor="ctr">
                    <a:lnL w="12700"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chemeClr val="dk1"/>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848</TotalTime>
  <Words>1329</Words>
  <Application>Microsoft Office PowerPoint</Application>
  <PresentationFormat>Widescreen</PresentationFormat>
  <Paragraphs>120</Paragraphs>
  <Slides>3</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Play</vt:lpstr>
      <vt:lpstr>Comic Sans MS</vt:lpstr>
      <vt:lpstr>Arial</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Katy Watson</dc:creator>
  <cp:lastModifiedBy>K Watson (Twynyrodyn Community School)</cp:lastModifiedBy>
  <cp:revision>4</cp:revision>
  <dcterms:created xsi:type="dcterms:W3CDTF">2026-01-18T16:58:02Z</dcterms:created>
  <dcterms:modified xsi:type="dcterms:W3CDTF">2026-09-17T06:52:26Z</dcterms:modified>
</cp:coreProperties>
</file>